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4" r:id="rId8"/>
    <p:sldId id="268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A3A"/>
    <a:srgbClr val="2C2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85" autoAdjust="0"/>
    <p:restoredTop sz="94660"/>
  </p:normalViewPr>
  <p:slideViewPr>
    <p:cSldViewPr snapToGrid="0">
      <p:cViewPr>
        <p:scale>
          <a:sx n="75" d="100"/>
          <a:sy n="75" d="100"/>
        </p:scale>
        <p:origin x="468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10FB3E-2EF2-4787-9865-F37BDF62C748}" type="doc">
      <dgm:prSet loTypeId="urn:microsoft.com/office/officeart/2005/8/layout/vList2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EE973E5-46A2-4510-817C-01AC1E413A58}">
      <dgm:prSet/>
      <dgm:spPr/>
      <dgm:t>
        <a:bodyPr/>
        <a:lstStyle/>
        <a:p>
          <a:r>
            <a:rPr lang="en-US" dirty="0"/>
            <a:t>Liaison between stakeholders/customers and the team</a:t>
          </a:r>
        </a:p>
      </dgm:t>
    </dgm:pt>
    <dgm:pt modelId="{74B84E2A-91B9-46AE-BFCF-0D4B73E0A1A4}" type="parTrans" cxnId="{3E167F91-D89E-4E69-BD0D-38889831D496}">
      <dgm:prSet/>
      <dgm:spPr/>
      <dgm:t>
        <a:bodyPr/>
        <a:lstStyle/>
        <a:p>
          <a:endParaRPr lang="en-US"/>
        </a:p>
      </dgm:t>
    </dgm:pt>
    <dgm:pt modelId="{F7B4D516-4C2E-42E7-8EB3-819D07DB0661}" type="sibTrans" cxnId="{3E167F91-D89E-4E69-BD0D-38889831D496}">
      <dgm:prSet/>
      <dgm:spPr/>
      <dgm:t>
        <a:bodyPr/>
        <a:lstStyle/>
        <a:p>
          <a:endParaRPr lang="en-US"/>
        </a:p>
      </dgm:t>
    </dgm:pt>
    <dgm:pt modelId="{20689EAE-8594-4527-B29D-A5211A44226B}">
      <dgm:prSet/>
      <dgm:spPr/>
      <dgm:t>
        <a:bodyPr/>
        <a:lstStyle/>
        <a:p>
          <a:r>
            <a:rPr lang="en-US" dirty="0"/>
            <a:t>Creates and grooms product backlog</a:t>
          </a:r>
        </a:p>
      </dgm:t>
    </dgm:pt>
    <dgm:pt modelId="{0C1136CB-5DF1-4E3B-854B-513BECA6A4D0}" type="parTrans" cxnId="{ED1B0B97-E15B-44ED-804B-5B4A990B842D}">
      <dgm:prSet/>
      <dgm:spPr/>
      <dgm:t>
        <a:bodyPr/>
        <a:lstStyle/>
        <a:p>
          <a:endParaRPr lang="en-US"/>
        </a:p>
      </dgm:t>
    </dgm:pt>
    <dgm:pt modelId="{D369626B-D7D4-4CFD-BE74-14A6B5F28E1E}" type="sibTrans" cxnId="{ED1B0B97-E15B-44ED-804B-5B4A990B842D}">
      <dgm:prSet/>
      <dgm:spPr/>
      <dgm:t>
        <a:bodyPr/>
        <a:lstStyle/>
        <a:p>
          <a:endParaRPr lang="en-US"/>
        </a:p>
      </dgm:t>
    </dgm:pt>
    <dgm:pt modelId="{DB10252A-0824-406C-95FE-6F4F4A6ED6D1}">
      <dgm:prSet/>
      <dgm:spPr/>
      <dgm:t>
        <a:bodyPr/>
        <a:lstStyle/>
        <a:p>
          <a:r>
            <a:rPr lang="en-US" dirty="0"/>
            <a:t>Defines vision and sets goals</a:t>
          </a:r>
        </a:p>
      </dgm:t>
    </dgm:pt>
    <dgm:pt modelId="{47A50ACB-603D-451C-994F-372AE11501F6}" type="parTrans" cxnId="{A2EC8A81-650E-448D-A1A5-EFCC1678556B}">
      <dgm:prSet/>
      <dgm:spPr/>
      <dgm:t>
        <a:bodyPr/>
        <a:lstStyle/>
        <a:p>
          <a:endParaRPr lang="en-US"/>
        </a:p>
      </dgm:t>
    </dgm:pt>
    <dgm:pt modelId="{E4B275FF-B84B-4E84-8E76-4FD0E92F869E}" type="sibTrans" cxnId="{A2EC8A81-650E-448D-A1A5-EFCC1678556B}">
      <dgm:prSet/>
      <dgm:spPr/>
      <dgm:t>
        <a:bodyPr/>
        <a:lstStyle/>
        <a:p>
          <a:endParaRPr lang="en-US"/>
        </a:p>
      </dgm:t>
    </dgm:pt>
    <dgm:pt modelId="{6232F60D-9A7A-4143-BA93-97A37DD65212}">
      <dgm:prSet/>
      <dgm:spPr/>
      <dgm:t>
        <a:bodyPr/>
        <a:lstStyle/>
        <a:p>
          <a:r>
            <a:rPr lang="en-US" dirty="0"/>
            <a:t>Supports team in developing value</a:t>
          </a:r>
        </a:p>
      </dgm:t>
    </dgm:pt>
    <dgm:pt modelId="{48EFDC93-5238-4FA2-813C-E3D340872A0F}" type="parTrans" cxnId="{586BFD05-0D36-4E35-A333-65F5D70AB873}">
      <dgm:prSet/>
      <dgm:spPr/>
      <dgm:t>
        <a:bodyPr/>
        <a:lstStyle/>
        <a:p>
          <a:endParaRPr lang="en-US"/>
        </a:p>
      </dgm:t>
    </dgm:pt>
    <dgm:pt modelId="{1679E0D4-A188-49BA-ADE0-7BDF38D9438E}" type="sibTrans" cxnId="{586BFD05-0D36-4E35-A333-65F5D70AB873}">
      <dgm:prSet/>
      <dgm:spPr/>
      <dgm:t>
        <a:bodyPr/>
        <a:lstStyle/>
        <a:p>
          <a:endParaRPr lang="en-US"/>
        </a:p>
      </dgm:t>
    </dgm:pt>
    <dgm:pt modelId="{38701371-0378-4DDC-8FC6-65AE3FF5B72D}" type="pres">
      <dgm:prSet presAssocID="{3410FB3E-2EF2-4787-9865-F37BDF62C748}" presName="linear" presStyleCnt="0">
        <dgm:presLayoutVars>
          <dgm:animLvl val="lvl"/>
          <dgm:resizeHandles val="exact"/>
        </dgm:presLayoutVars>
      </dgm:prSet>
      <dgm:spPr/>
    </dgm:pt>
    <dgm:pt modelId="{7DFC1854-7A56-47F6-8438-0ADFA4DC22D4}" type="pres">
      <dgm:prSet presAssocID="{CEE973E5-46A2-4510-817C-01AC1E413A5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51BF356-A009-4739-ABD9-81261D5E6768}" type="pres">
      <dgm:prSet presAssocID="{F7B4D516-4C2E-42E7-8EB3-819D07DB0661}" presName="spacer" presStyleCnt="0"/>
      <dgm:spPr/>
    </dgm:pt>
    <dgm:pt modelId="{5FCD67D5-ADAC-4C47-BEE8-08905C66F673}" type="pres">
      <dgm:prSet presAssocID="{20689EAE-8594-4527-B29D-A5211A44226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C00525A-D71E-47BB-ABEC-77231BF0E01B}" type="pres">
      <dgm:prSet presAssocID="{D369626B-D7D4-4CFD-BE74-14A6B5F28E1E}" presName="spacer" presStyleCnt="0"/>
      <dgm:spPr/>
    </dgm:pt>
    <dgm:pt modelId="{AC64C279-1832-4EAD-A2AE-6163E8134C47}" type="pres">
      <dgm:prSet presAssocID="{DB10252A-0824-406C-95FE-6F4F4A6ED6D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F81A23E-D247-4B24-AF17-F1AC48D3F650}" type="pres">
      <dgm:prSet presAssocID="{E4B275FF-B84B-4E84-8E76-4FD0E92F869E}" presName="spacer" presStyleCnt="0"/>
      <dgm:spPr/>
    </dgm:pt>
    <dgm:pt modelId="{010D65DA-D15B-4261-94AB-432AECFAC4DE}" type="pres">
      <dgm:prSet presAssocID="{6232F60D-9A7A-4143-BA93-97A37DD65212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86BFD05-0D36-4E35-A333-65F5D70AB873}" srcId="{3410FB3E-2EF2-4787-9865-F37BDF62C748}" destId="{6232F60D-9A7A-4143-BA93-97A37DD65212}" srcOrd="3" destOrd="0" parTransId="{48EFDC93-5238-4FA2-813C-E3D340872A0F}" sibTransId="{1679E0D4-A188-49BA-ADE0-7BDF38D9438E}"/>
    <dgm:cxn modelId="{3D682F41-BECD-45FB-BB07-289CC7933F48}" type="presOf" srcId="{DB10252A-0824-406C-95FE-6F4F4A6ED6D1}" destId="{AC64C279-1832-4EAD-A2AE-6163E8134C47}" srcOrd="0" destOrd="0" presId="urn:microsoft.com/office/officeart/2005/8/layout/vList2"/>
    <dgm:cxn modelId="{88940064-EF48-4793-94A4-69BBA8D7DE32}" type="presOf" srcId="{CEE973E5-46A2-4510-817C-01AC1E413A58}" destId="{7DFC1854-7A56-47F6-8438-0ADFA4DC22D4}" srcOrd="0" destOrd="0" presId="urn:microsoft.com/office/officeart/2005/8/layout/vList2"/>
    <dgm:cxn modelId="{E4A68B46-867B-43BC-80C5-64C8258C929E}" type="presOf" srcId="{3410FB3E-2EF2-4787-9865-F37BDF62C748}" destId="{38701371-0378-4DDC-8FC6-65AE3FF5B72D}" srcOrd="0" destOrd="0" presId="urn:microsoft.com/office/officeart/2005/8/layout/vList2"/>
    <dgm:cxn modelId="{F1ACA951-E4F1-4FEB-901A-F7BFCF3D347E}" type="presOf" srcId="{6232F60D-9A7A-4143-BA93-97A37DD65212}" destId="{010D65DA-D15B-4261-94AB-432AECFAC4DE}" srcOrd="0" destOrd="0" presId="urn:microsoft.com/office/officeart/2005/8/layout/vList2"/>
    <dgm:cxn modelId="{A2EC8A81-650E-448D-A1A5-EFCC1678556B}" srcId="{3410FB3E-2EF2-4787-9865-F37BDF62C748}" destId="{DB10252A-0824-406C-95FE-6F4F4A6ED6D1}" srcOrd="2" destOrd="0" parTransId="{47A50ACB-603D-451C-994F-372AE11501F6}" sibTransId="{E4B275FF-B84B-4E84-8E76-4FD0E92F869E}"/>
    <dgm:cxn modelId="{3E167F91-D89E-4E69-BD0D-38889831D496}" srcId="{3410FB3E-2EF2-4787-9865-F37BDF62C748}" destId="{CEE973E5-46A2-4510-817C-01AC1E413A58}" srcOrd="0" destOrd="0" parTransId="{74B84E2A-91B9-46AE-BFCF-0D4B73E0A1A4}" sibTransId="{F7B4D516-4C2E-42E7-8EB3-819D07DB0661}"/>
    <dgm:cxn modelId="{ED1B0B97-E15B-44ED-804B-5B4A990B842D}" srcId="{3410FB3E-2EF2-4787-9865-F37BDF62C748}" destId="{20689EAE-8594-4527-B29D-A5211A44226B}" srcOrd="1" destOrd="0" parTransId="{0C1136CB-5DF1-4E3B-854B-513BECA6A4D0}" sibTransId="{D369626B-D7D4-4CFD-BE74-14A6B5F28E1E}"/>
    <dgm:cxn modelId="{387E72ED-5390-429D-ABA1-2032429DB38B}" type="presOf" srcId="{20689EAE-8594-4527-B29D-A5211A44226B}" destId="{5FCD67D5-ADAC-4C47-BEE8-08905C66F673}" srcOrd="0" destOrd="0" presId="urn:microsoft.com/office/officeart/2005/8/layout/vList2"/>
    <dgm:cxn modelId="{DDA62052-A7E7-4C51-B975-E873DF638F72}" type="presParOf" srcId="{38701371-0378-4DDC-8FC6-65AE3FF5B72D}" destId="{7DFC1854-7A56-47F6-8438-0ADFA4DC22D4}" srcOrd="0" destOrd="0" presId="urn:microsoft.com/office/officeart/2005/8/layout/vList2"/>
    <dgm:cxn modelId="{92AAEEDB-DF38-41E4-91D3-8E08CDC83BF9}" type="presParOf" srcId="{38701371-0378-4DDC-8FC6-65AE3FF5B72D}" destId="{751BF356-A009-4739-ABD9-81261D5E6768}" srcOrd="1" destOrd="0" presId="urn:microsoft.com/office/officeart/2005/8/layout/vList2"/>
    <dgm:cxn modelId="{EF44F14D-8D72-42E2-B34E-321853675B9F}" type="presParOf" srcId="{38701371-0378-4DDC-8FC6-65AE3FF5B72D}" destId="{5FCD67D5-ADAC-4C47-BEE8-08905C66F673}" srcOrd="2" destOrd="0" presId="urn:microsoft.com/office/officeart/2005/8/layout/vList2"/>
    <dgm:cxn modelId="{EF7551BC-1FA9-4AEC-86E4-0D5F1FA54065}" type="presParOf" srcId="{38701371-0378-4DDC-8FC6-65AE3FF5B72D}" destId="{FC00525A-D71E-47BB-ABEC-77231BF0E01B}" srcOrd="3" destOrd="0" presId="urn:microsoft.com/office/officeart/2005/8/layout/vList2"/>
    <dgm:cxn modelId="{C62213C7-22BD-4155-BA92-379DF8BD9D5A}" type="presParOf" srcId="{38701371-0378-4DDC-8FC6-65AE3FF5B72D}" destId="{AC64C279-1832-4EAD-A2AE-6163E8134C47}" srcOrd="4" destOrd="0" presId="urn:microsoft.com/office/officeart/2005/8/layout/vList2"/>
    <dgm:cxn modelId="{32BE503B-A435-4D84-A69D-26E00EC9B3F3}" type="presParOf" srcId="{38701371-0378-4DDC-8FC6-65AE3FF5B72D}" destId="{2F81A23E-D247-4B24-AF17-F1AC48D3F650}" srcOrd="5" destOrd="0" presId="urn:microsoft.com/office/officeart/2005/8/layout/vList2"/>
    <dgm:cxn modelId="{6F30A5FE-8AEA-4FEA-9380-7515C27CE78D}" type="presParOf" srcId="{38701371-0378-4DDC-8FC6-65AE3FF5B72D}" destId="{010D65DA-D15B-4261-94AB-432AECFAC4DE}" srcOrd="6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410FB3E-2EF2-4787-9865-F37BDF62C748}" type="doc">
      <dgm:prSet loTypeId="urn:microsoft.com/office/officeart/2005/8/layout/vList2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EE973E5-46A2-4510-817C-01AC1E413A58}">
      <dgm:prSet/>
      <dgm:spPr/>
      <dgm:t>
        <a:bodyPr/>
        <a:lstStyle/>
        <a:p>
          <a:r>
            <a:rPr lang="en-US" dirty="0"/>
            <a:t>Provides support to the team</a:t>
          </a:r>
        </a:p>
      </dgm:t>
    </dgm:pt>
    <dgm:pt modelId="{74B84E2A-91B9-46AE-BFCF-0D4B73E0A1A4}" type="parTrans" cxnId="{3E167F91-D89E-4E69-BD0D-38889831D496}">
      <dgm:prSet/>
      <dgm:spPr/>
      <dgm:t>
        <a:bodyPr/>
        <a:lstStyle/>
        <a:p>
          <a:endParaRPr lang="en-US"/>
        </a:p>
      </dgm:t>
    </dgm:pt>
    <dgm:pt modelId="{F7B4D516-4C2E-42E7-8EB3-819D07DB0661}" type="sibTrans" cxnId="{3E167F91-D89E-4E69-BD0D-38889831D496}">
      <dgm:prSet/>
      <dgm:spPr/>
      <dgm:t>
        <a:bodyPr/>
        <a:lstStyle/>
        <a:p>
          <a:endParaRPr lang="en-US"/>
        </a:p>
      </dgm:t>
    </dgm:pt>
    <dgm:pt modelId="{20689EAE-8594-4527-B29D-A5211A44226B}">
      <dgm:prSet/>
      <dgm:spPr/>
      <dgm:t>
        <a:bodyPr/>
        <a:lstStyle/>
        <a:p>
          <a:r>
            <a:rPr lang="en-US"/>
            <a:t>Coaches Scrum principles</a:t>
          </a:r>
        </a:p>
      </dgm:t>
    </dgm:pt>
    <dgm:pt modelId="{0C1136CB-5DF1-4E3B-854B-513BECA6A4D0}" type="parTrans" cxnId="{ED1B0B97-E15B-44ED-804B-5B4A990B842D}">
      <dgm:prSet/>
      <dgm:spPr/>
      <dgm:t>
        <a:bodyPr/>
        <a:lstStyle/>
        <a:p>
          <a:endParaRPr lang="en-US"/>
        </a:p>
      </dgm:t>
    </dgm:pt>
    <dgm:pt modelId="{D369626B-D7D4-4CFD-BE74-14A6B5F28E1E}" type="sibTrans" cxnId="{ED1B0B97-E15B-44ED-804B-5B4A990B842D}">
      <dgm:prSet/>
      <dgm:spPr/>
      <dgm:t>
        <a:bodyPr/>
        <a:lstStyle/>
        <a:p>
          <a:endParaRPr lang="en-US"/>
        </a:p>
      </dgm:t>
    </dgm:pt>
    <dgm:pt modelId="{DB10252A-0824-406C-95FE-6F4F4A6ED6D1}">
      <dgm:prSet/>
      <dgm:spPr/>
      <dgm:t>
        <a:bodyPr/>
        <a:lstStyle/>
        <a:p>
          <a:r>
            <a:rPr lang="en-US"/>
            <a:t>Reinforces healthy communication and collaboration</a:t>
          </a:r>
        </a:p>
      </dgm:t>
    </dgm:pt>
    <dgm:pt modelId="{47A50ACB-603D-451C-994F-372AE11501F6}" type="parTrans" cxnId="{A2EC8A81-650E-448D-A1A5-EFCC1678556B}">
      <dgm:prSet/>
      <dgm:spPr/>
      <dgm:t>
        <a:bodyPr/>
        <a:lstStyle/>
        <a:p>
          <a:endParaRPr lang="en-US"/>
        </a:p>
      </dgm:t>
    </dgm:pt>
    <dgm:pt modelId="{E4B275FF-B84B-4E84-8E76-4FD0E92F869E}" type="sibTrans" cxnId="{A2EC8A81-650E-448D-A1A5-EFCC1678556B}">
      <dgm:prSet/>
      <dgm:spPr/>
      <dgm:t>
        <a:bodyPr/>
        <a:lstStyle/>
        <a:p>
          <a:endParaRPr lang="en-US"/>
        </a:p>
      </dgm:t>
    </dgm:pt>
    <dgm:pt modelId="{6232F60D-9A7A-4143-BA93-97A37DD65212}">
      <dgm:prSet/>
      <dgm:spPr/>
      <dgm:t>
        <a:bodyPr/>
        <a:lstStyle/>
        <a:p>
          <a:r>
            <a:rPr lang="en-US" dirty="0"/>
            <a:t>Facilitates meetings and events</a:t>
          </a:r>
        </a:p>
      </dgm:t>
    </dgm:pt>
    <dgm:pt modelId="{48EFDC93-5238-4FA2-813C-E3D340872A0F}" type="parTrans" cxnId="{586BFD05-0D36-4E35-A333-65F5D70AB873}">
      <dgm:prSet/>
      <dgm:spPr/>
      <dgm:t>
        <a:bodyPr/>
        <a:lstStyle/>
        <a:p>
          <a:endParaRPr lang="en-US"/>
        </a:p>
      </dgm:t>
    </dgm:pt>
    <dgm:pt modelId="{1679E0D4-A188-49BA-ADE0-7BDF38D9438E}" type="sibTrans" cxnId="{586BFD05-0D36-4E35-A333-65F5D70AB873}">
      <dgm:prSet/>
      <dgm:spPr/>
      <dgm:t>
        <a:bodyPr/>
        <a:lstStyle/>
        <a:p>
          <a:endParaRPr lang="en-US"/>
        </a:p>
      </dgm:t>
    </dgm:pt>
    <dgm:pt modelId="{4D8B083F-DE60-427A-8DF6-A9024640EB31}">
      <dgm:prSet/>
      <dgm:spPr/>
      <dgm:t>
        <a:bodyPr/>
        <a:lstStyle/>
        <a:p>
          <a:r>
            <a:rPr lang="en-US"/>
            <a:t>Pre-emptively manages obstacles to project/team success</a:t>
          </a:r>
        </a:p>
      </dgm:t>
    </dgm:pt>
    <dgm:pt modelId="{B9CE1C55-3F91-4375-8C1E-5065D156707D}" type="parTrans" cxnId="{50334D3A-98E3-4B45-B8EE-DA480BDAD3E2}">
      <dgm:prSet/>
      <dgm:spPr/>
      <dgm:t>
        <a:bodyPr/>
        <a:lstStyle/>
        <a:p>
          <a:endParaRPr lang="en-US"/>
        </a:p>
      </dgm:t>
    </dgm:pt>
    <dgm:pt modelId="{390F3C16-87DA-465C-85A2-D1DCB47655A1}" type="sibTrans" cxnId="{50334D3A-98E3-4B45-B8EE-DA480BDAD3E2}">
      <dgm:prSet/>
      <dgm:spPr/>
      <dgm:t>
        <a:bodyPr/>
        <a:lstStyle/>
        <a:p>
          <a:endParaRPr lang="en-US"/>
        </a:p>
      </dgm:t>
    </dgm:pt>
    <dgm:pt modelId="{38701371-0378-4DDC-8FC6-65AE3FF5B72D}" type="pres">
      <dgm:prSet presAssocID="{3410FB3E-2EF2-4787-9865-F37BDF62C748}" presName="linear" presStyleCnt="0">
        <dgm:presLayoutVars>
          <dgm:animLvl val="lvl"/>
          <dgm:resizeHandles val="exact"/>
        </dgm:presLayoutVars>
      </dgm:prSet>
      <dgm:spPr/>
    </dgm:pt>
    <dgm:pt modelId="{7DFC1854-7A56-47F6-8438-0ADFA4DC22D4}" type="pres">
      <dgm:prSet presAssocID="{CEE973E5-46A2-4510-817C-01AC1E413A5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51BF356-A009-4739-ABD9-81261D5E6768}" type="pres">
      <dgm:prSet presAssocID="{F7B4D516-4C2E-42E7-8EB3-819D07DB0661}" presName="spacer" presStyleCnt="0"/>
      <dgm:spPr/>
    </dgm:pt>
    <dgm:pt modelId="{5FCD67D5-ADAC-4C47-BEE8-08905C66F673}" type="pres">
      <dgm:prSet presAssocID="{20689EAE-8594-4527-B29D-A5211A44226B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C00525A-D71E-47BB-ABEC-77231BF0E01B}" type="pres">
      <dgm:prSet presAssocID="{D369626B-D7D4-4CFD-BE74-14A6B5F28E1E}" presName="spacer" presStyleCnt="0"/>
      <dgm:spPr/>
    </dgm:pt>
    <dgm:pt modelId="{AC64C279-1832-4EAD-A2AE-6163E8134C47}" type="pres">
      <dgm:prSet presAssocID="{DB10252A-0824-406C-95FE-6F4F4A6ED6D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F81A23E-D247-4B24-AF17-F1AC48D3F650}" type="pres">
      <dgm:prSet presAssocID="{E4B275FF-B84B-4E84-8E76-4FD0E92F869E}" presName="spacer" presStyleCnt="0"/>
      <dgm:spPr/>
    </dgm:pt>
    <dgm:pt modelId="{010D65DA-D15B-4261-94AB-432AECFAC4DE}" type="pres">
      <dgm:prSet presAssocID="{6232F60D-9A7A-4143-BA93-97A37DD6521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123E765-C724-41BD-9B74-7E300E0166DA}" type="pres">
      <dgm:prSet presAssocID="{1679E0D4-A188-49BA-ADE0-7BDF38D9438E}" presName="spacer" presStyleCnt="0"/>
      <dgm:spPr/>
    </dgm:pt>
    <dgm:pt modelId="{FB0323B9-A8F6-40E6-B6D5-87C55D452324}" type="pres">
      <dgm:prSet presAssocID="{4D8B083F-DE60-427A-8DF6-A9024640EB3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86BFD05-0D36-4E35-A333-65F5D70AB873}" srcId="{3410FB3E-2EF2-4787-9865-F37BDF62C748}" destId="{6232F60D-9A7A-4143-BA93-97A37DD65212}" srcOrd="3" destOrd="0" parTransId="{48EFDC93-5238-4FA2-813C-E3D340872A0F}" sibTransId="{1679E0D4-A188-49BA-ADE0-7BDF38D9438E}"/>
    <dgm:cxn modelId="{50334D3A-98E3-4B45-B8EE-DA480BDAD3E2}" srcId="{3410FB3E-2EF2-4787-9865-F37BDF62C748}" destId="{4D8B083F-DE60-427A-8DF6-A9024640EB31}" srcOrd="4" destOrd="0" parTransId="{B9CE1C55-3F91-4375-8C1E-5065D156707D}" sibTransId="{390F3C16-87DA-465C-85A2-D1DCB47655A1}"/>
    <dgm:cxn modelId="{3D682F41-BECD-45FB-BB07-289CC7933F48}" type="presOf" srcId="{DB10252A-0824-406C-95FE-6F4F4A6ED6D1}" destId="{AC64C279-1832-4EAD-A2AE-6163E8134C47}" srcOrd="0" destOrd="0" presId="urn:microsoft.com/office/officeart/2005/8/layout/vList2"/>
    <dgm:cxn modelId="{88940064-EF48-4793-94A4-69BBA8D7DE32}" type="presOf" srcId="{CEE973E5-46A2-4510-817C-01AC1E413A58}" destId="{7DFC1854-7A56-47F6-8438-0ADFA4DC22D4}" srcOrd="0" destOrd="0" presId="urn:microsoft.com/office/officeart/2005/8/layout/vList2"/>
    <dgm:cxn modelId="{E4A68B46-867B-43BC-80C5-64C8258C929E}" type="presOf" srcId="{3410FB3E-2EF2-4787-9865-F37BDF62C748}" destId="{38701371-0378-4DDC-8FC6-65AE3FF5B72D}" srcOrd="0" destOrd="0" presId="urn:microsoft.com/office/officeart/2005/8/layout/vList2"/>
    <dgm:cxn modelId="{F1ACA951-E4F1-4FEB-901A-F7BFCF3D347E}" type="presOf" srcId="{6232F60D-9A7A-4143-BA93-97A37DD65212}" destId="{010D65DA-D15B-4261-94AB-432AECFAC4DE}" srcOrd="0" destOrd="0" presId="urn:microsoft.com/office/officeart/2005/8/layout/vList2"/>
    <dgm:cxn modelId="{A2EC8A81-650E-448D-A1A5-EFCC1678556B}" srcId="{3410FB3E-2EF2-4787-9865-F37BDF62C748}" destId="{DB10252A-0824-406C-95FE-6F4F4A6ED6D1}" srcOrd="2" destOrd="0" parTransId="{47A50ACB-603D-451C-994F-372AE11501F6}" sibTransId="{E4B275FF-B84B-4E84-8E76-4FD0E92F869E}"/>
    <dgm:cxn modelId="{3E167F91-D89E-4E69-BD0D-38889831D496}" srcId="{3410FB3E-2EF2-4787-9865-F37BDF62C748}" destId="{CEE973E5-46A2-4510-817C-01AC1E413A58}" srcOrd="0" destOrd="0" parTransId="{74B84E2A-91B9-46AE-BFCF-0D4B73E0A1A4}" sibTransId="{F7B4D516-4C2E-42E7-8EB3-819D07DB0661}"/>
    <dgm:cxn modelId="{ED1B0B97-E15B-44ED-804B-5B4A990B842D}" srcId="{3410FB3E-2EF2-4787-9865-F37BDF62C748}" destId="{20689EAE-8594-4527-B29D-A5211A44226B}" srcOrd="1" destOrd="0" parTransId="{0C1136CB-5DF1-4E3B-854B-513BECA6A4D0}" sibTransId="{D369626B-D7D4-4CFD-BE74-14A6B5F28E1E}"/>
    <dgm:cxn modelId="{387E72ED-5390-429D-ABA1-2032429DB38B}" type="presOf" srcId="{20689EAE-8594-4527-B29D-A5211A44226B}" destId="{5FCD67D5-ADAC-4C47-BEE8-08905C66F673}" srcOrd="0" destOrd="0" presId="urn:microsoft.com/office/officeart/2005/8/layout/vList2"/>
    <dgm:cxn modelId="{206467F5-FEDD-43E4-A989-0075F8D366C6}" type="presOf" srcId="{4D8B083F-DE60-427A-8DF6-A9024640EB31}" destId="{FB0323B9-A8F6-40E6-B6D5-87C55D452324}" srcOrd="0" destOrd="0" presId="urn:microsoft.com/office/officeart/2005/8/layout/vList2"/>
    <dgm:cxn modelId="{DDA62052-A7E7-4C51-B975-E873DF638F72}" type="presParOf" srcId="{38701371-0378-4DDC-8FC6-65AE3FF5B72D}" destId="{7DFC1854-7A56-47F6-8438-0ADFA4DC22D4}" srcOrd="0" destOrd="0" presId="urn:microsoft.com/office/officeart/2005/8/layout/vList2"/>
    <dgm:cxn modelId="{92AAEEDB-DF38-41E4-91D3-8E08CDC83BF9}" type="presParOf" srcId="{38701371-0378-4DDC-8FC6-65AE3FF5B72D}" destId="{751BF356-A009-4739-ABD9-81261D5E6768}" srcOrd="1" destOrd="0" presId="urn:microsoft.com/office/officeart/2005/8/layout/vList2"/>
    <dgm:cxn modelId="{EF44F14D-8D72-42E2-B34E-321853675B9F}" type="presParOf" srcId="{38701371-0378-4DDC-8FC6-65AE3FF5B72D}" destId="{5FCD67D5-ADAC-4C47-BEE8-08905C66F673}" srcOrd="2" destOrd="0" presId="urn:microsoft.com/office/officeart/2005/8/layout/vList2"/>
    <dgm:cxn modelId="{EF7551BC-1FA9-4AEC-86E4-0D5F1FA54065}" type="presParOf" srcId="{38701371-0378-4DDC-8FC6-65AE3FF5B72D}" destId="{FC00525A-D71E-47BB-ABEC-77231BF0E01B}" srcOrd="3" destOrd="0" presId="urn:microsoft.com/office/officeart/2005/8/layout/vList2"/>
    <dgm:cxn modelId="{C62213C7-22BD-4155-BA92-379DF8BD9D5A}" type="presParOf" srcId="{38701371-0378-4DDC-8FC6-65AE3FF5B72D}" destId="{AC64C279-1832-4EAD-A2AE-6163E8134C47}" srcOrd="4" destOrd="0" presId="urn:microsoft.com/office/officeart/2005/8/layout/vList2"/>
    <dgm:cxn modelId="{32BE503B-A435-4D84-A69D-26E00EC9B3F3}" type="presParOf" srcId="{38701371-0378-4DDC-8FC6-65AE3FF5B72D}" destId="{2F81A23E-D247-4B24-AF17-F1AC48D3F650}" srcOrd="5" destOrd="0" presId="urn:microsoft.com/office/officeart/2005/8/layout/vList2"/>
    <dgm:cxn modelId="{6F30A5FE-8AEA-4FEA-9380-7515C27CE78D}" type="presParOf" srcId="{38701371-0378-4DDC-8FC6-65AE3FF5B72D}" destId="{010D65DA-D15B-4261-94AB-432AECFAC4DE}" srcOrd="6" destOrd="0" presId="urn:microsoft.com/office/officeart/2005/8/layout/vList2"/>
    <dgm:cxn modelId="{9E69F51E-4E01-4892-BD47-CF690A6A9429}" type="presParOf" srcId="{38701371-0378-4DDC-8FC6-65AE3FF5B72D}" destId="{6123E765-C724-41BD-9B74-7E300E0166DA}" srcOrd="7" destOrd="0" presId="urn:microsoft.com/office/officeart/2005/8/layout/vList2"/>
    <dgm:cxn modelId="{EDE7E6D4-CFC9-4AB6-95D9-AC552FAE6567}" type="presParOf" srcId="{38701371-0378-4DDC-8FC6-65AE3FF5B72D}" destId="{FB0323B9-A8F6-40E6-B6D5-87C55D452324}" srcOrd="8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410FB3E-2EF2-4787-9865-F37BDF62C748}" type="doc">
      <dgm:prSet loTypeId="urn:microsoft.com/office/officeart/2005/8/layout/vList2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EE973E5-46A2-4510-817C-01AC1E413A58}">
      <dgm:prSet/>
      <dgm:spPr/>
      <dgm:t>
        <a:bodyPr/>
        <a:lstStyle/>
        <a:p>
          <a:r>
            <a:rPr lang="en-US" dirty="0"/>
            <a:t>Builds the actual product</a:t>
          </a:r>
        </a:p>
      </dgm:t>
    </dgm:pt>
    <dgm:pt modelId="{74B84E2A-91B9-46AE-BFCF-0D4B73E0A1A4}" type="parTrans" cxnId="{3E167F91-D89E-4E69-BD0D-38889831D496}">
      <dgm:prSet/>
      <dgm:spPr/>
      <dgm:t>
        <a:bodyPr/>
        <a:lstStyle/>
        <a:p>
          <a:endParaRPr lang="en-US"/>
        </a:p>
      </dgm:t>
    </dgm:pt>
    <dgm:pt modelId="{F7B4D516-4C2E-42E7-8EB3-819D07DB0661}" type="sibTrans" cxnId="{3E167F91-D89E-4E69-BD0D-38889831D496}">
      <dgm:prSet/>
      <dgm:spPr/>
      <dgm:t>
        <a:bodyPr/>
        <a:lstStyle/>
        <a:p>
          <a:endParaRPr lang="en-US"/>
        </a:p>
      </dgm:t>
    </dgm:pt>
    <dgm:pt modelId="{20689EAE-8594-4527-B29D-A5211A44226B}">
      <dgm:prSet/>
      <dgm:spPr/>
      <dgm:t>
        <a:bodyPr/>
        <a:lstStyle/>
        <a:p>
          <a:r>
            <a:rPr lang="en-US" dirty="0"/>
            <a:t>Self organized unit</a:t>
          </a:r>
        </a:p>
      </dgm:t>
    </dgm:pt>
    <dgm:pt modelId="{0C1136CB-5DF1-4E3B-854B-513BECA6A4D0}" type="parTrans" cxnId="{ED1B0B97-E15B-44ED-804B-5B4A990B842D}">
      <dgm:prSet/>
      <dgm:spPr/>
      <dgm:t>
        <a:bodyPr/>
        <a:lstStyle/>
        <a:p>
          <a:endParaRPr lang="en-US"/>
        </a:p>
      </dgm:t>
    </dgm:pt>
    <dgm:pt modelId="{D369626B-D7D4-4CFD-BE74-14A6B5F28E1E}" type="sibTrans" cxnId="{ED1B0B97-E15B-44ED-804B-5B4A990B842D}">
      <dgm:prSet/>
      <dgm:spPr/>
      <dgm:t>
        <a:bodyPr/>
        <a:lstStyle/>
        <a:p>
          <a:endParaRPr lang="en-US"/>
        </a:p>
      </dgm:t>
    </dgm:pt>
    <dgm:pt modelId="{DB10252A-0824-406C-95FE-6F4F4A6ED6D1}">
      <dgm:prSet/>
      <dgm:spPr/>
      <dgm:t>
        <a:bodyPr/>
        <a:lstStyle/>
        <a:p>
          <a:r>
            <a:rPr lang="en-US" dirty="0"/>
            <a:t>Works together to meet current sprint goal</a:t>
          </a:r>
        </a:p>
      </dgm:t>
    </dgm:pt>
    <dgm:pt modelId="{47A50ACB-603D-451C-994F-372AE11501F6}" type="parTrans" cxnId="{A2EC8A81-650E-448D-A1A5-EFCC1678556B}">
      <dgm:prSet/>
      <dgm:spPr/>
      <dgm:t>
        <a:bodyPr/>
        <a:lstStyle/>
        <a:p>
          <a:endParaRPr lang="en-US"/>
        </a:p>
      </dgm:t>
    </dgm:pt>
    <dgm:pt modelId="{E4B275FF-B84B-4E84-8E76-4FD0E92F869E}" type="sibTrans" cxnId="{A2EC8A81-650E-448D-A1A5-EFCC1678556B}">
      <dgm:prSet/>
      <dgm:spPr/>
      <dgm:t>
        <a:bodyPr/>
        <a:lstStyle/>
        <a:p>
          <a:endParaRPr lang="en-US"/>
        </a:p>
      </dgm:t>
    </dgm:pt>
    <dgm:pt modelId="{6232F60D-9A7A-4143-BA93-97A37DD65212}">
      <dgm:prSet/>
      <dgm:spPr/>
      <dgm:t>
        <a:bodyPr/>
        <a:lstStyle/>
        <a:p>
          <a:r>
            <a:rPr lang="en-US" dirty="0"/>
            <a:t>Reevaluates tasks daily to achieve maximum value</a:t>
          </a:r>
        </a:p>
      </dgm:t>
    </dgm:pt>
    <dgm:pt modelId="{48EFDC93-5238-4FA2-813C-E3D340872A0F}" type="parTrans" cxnId="{586BFD05-0D36-4E35-A333-65F5D70AB873}">
      <dgm:prSet/>
      <dgm:spPr/>
      <dgm:t>
        <a:bodyPr/>
        <a:lstStyle/>
        <a:p>
          <a:endParaRPr lang="en-US"/>
        </a:p>
      </dgm:t>
    </dgm:pt>
    <dgm:pt modelId="{1679E0D4-A188-49BA-ADE0-7BDF38D9438E}" type="sibTrans" cxnId="{586BFD05-0D36-4E35-A333-65F5D70AB873}">
      <dgm:prSet/>
      <dgm:spPr/>
      <dgm:t>
        <a:bodyPr/>
        <a:lstStyle/>
        <a:p>
          <a:endParaRPr lang="en-US"/>
        </a:p>
      </dgm:t>
    </dgm:pt>
    <dgm:pt modelId="{A4D8E713-8C3B-439A-82BF-54A9C0390709}">
      <dgm:prSet/>
      <dgm:spPr/>
      <dgm:t>
        <a:bodyPr/>
        <a:lstStyle/>
        <a:p>
          <a:r>
            <a:rPr lang="en-US" dirty="0"/>
            <a:t>Ten or fewer members</a:t>
          </a:r>
        </a:p>
      </dgm:t>
    </dgm:pt>
    <dgm:pt modelId="{E68054E4-F0AE-4AE3-A8E6-8B52DF7683C0}" type="parTrans" cxnId="{A7114282-33B0-42A7-B0B0-5C5B91A8F2CB}">
      <dgm:prSet/>
      <dgm:spPr/>
      <dgm:t>
        <a:bodyPr/>
        <a:lstStyle/>
        <a:p>
          <a:endParaRPr lang="en-US"/>
        </a:p>
      </dgm:t>
    </dgm:pt>
    <dgm:pt modelId="{E8E7D7CC-3FFB-4B3D-9F16-4FD0671C19E7}" type="sibTrans" cxnId="{A7114282-33B0-42A7-B0B0-5C5B91A8F2CB}">
      <dgm:prSet/>
      <dgm:spPr/>
      <dgm:t>
        <a:bodyPr/>
        <a:lstStyle/>
        <a:p>
          <a:endParaRPr lang="en-US"/>
        </a:p>
      </dgm:t>
    </dgm:pt>
    <dgm:pt modelId="{F8E8A798-D4A9-47AA-900A-1A0B7CCBEF8D}">
      <dgm:prSet/>
      <dgm:spPr/>
      <dgm:t>
        <a:bodyPr/>
        <a:lstStyle/>
        <a:p>
          <a:r>
            <a:rPr lang="en-US" dirty="0"/>
            <a:t>Creates test cases to determine success requirements for user stories</a:t>
          </a:r>
        </a:p>
      </dgm:t>
    </dgm:pt>
    <dgm:pt modelId="{25C0D7BC-1864-4B68-8A7F-5419B24EB702}" type="parTrans" cxnId="{2FB6ECC6-A8C1-41FA-A000-298525FDE664}">
      <dgm:prSet/>
      <dgm:spPr/>
      <dgm:t>
        <a:bodyPr/>
        <a:lstStyle/>
        <a:p>
          <a:endParaRPr lang="en-US"/>
        </a:p>
      </dgm:t>
    </dgm:pt>
    <dgm:pt modelId="{3ED3B1FD-EF97-4B12-B100-660935AE1FDA}" type="sibTrans" cxnId="{2FB6ECC6-A8C1-41FA-A000-298525FDE664}">
      <dgm:prSet/>
      <dgm:spPr/>
      <dgm:t>
        <a:bodyPr/>
        <a:lstStyle/>
        <a:p>
          <a:endParaRPr lang="en-US"/>
        </a:p>
      </dgm:t>
    </dgm:pt>
    <dgm:pt modelId="{38701371-0378-4DDC-8FC6-65AE3FF5B72D}" type="pres">
      <dgm:prSet presAssocID="{3410FB3E-2EF2-4787-9865-F37BDF62C748}" presName="linear" presStyleCnt="0">
        <dgm:presLayoutVars>
          <dgm:animLvl val="lvl"/>
          <dgm:resizeHandles val="exact"/>
        </dgm:presLayoutVars>
      </dgm:prSet>
      <dgm:spPr/>
    </dgm:pt>
    <dgm:pt modelId="{14A5042C-2B86-4D7D-B12D-3092FF3D1170}" type="pres">
      <dgm:prSet presAssocID="{A4D8E713-8C3B-439A-82BF-54A9C0390709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B17D812-3570-4A95-BEA5-6324A839CBC3}" type="pres">
      <dgm:prSet presAssocID="{E8E7D7CC-3FFB-4B3D-9F16-4FD0671C19E7}" presName="spacer" presStyleCnt="0"/>
      <dgm:spPr/>
    </dgm:pt>
    <dgm:pt modelId="{7DFC1854-7A56-47F6-8438-0ADFA4DC22D4}" type="pres">
      <dgm:prSet presAssocID="{CEE973E5-46A2-4510-817C-01AC1E413A58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751BF356-A009-4739-ABD9-81261D5E6768}" type="pres">
      <dgm:prSet presAssocID="{F7B4D516-4C2E-42E7-8EB3-819D07DB0661}" presName="spacer" presStyleCnt="0"/>
      <dgm:spPr/>
    </dgm:pt>
    <dgm:pt modelId="{5FCD67D5-ADAC-4C47-BEE8-08905C66F673}" type="pres">
      <dgm:prSet presAssocID="{20689EAE-8594-4527-B29D-A5211A44226B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FC00525A-D71E-47BB-ABEC-77231BF0E01B}" type="pres">
      <dgm:prSet presAssocID="{D369626B-D7D4-4CFD-BE74-14A6B5F28E1E}" presName="spacer" presStyleCnt="0"/>
      <dgm:spPr/>
    </dgm:pt>
    <dgm:pt modelId="{AC64C279-1832-4EAD-A2AE-6163E8134C47}" type="pres">
      <dgm:prSet presAssocID="{DB10252A-0824-406C-95FE-6F4F4A6ED6D1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2F81A23E-D247-4B24-AF17-F1AC48D3F650}" type="pres">
      <dgm:prSet presAssocID="{E4B275FF-B84B-4E84-8E76-4FD0E92F869E}" presName="spacer" presStyleCnt="0"/>
      <dgm:spPr/>
    </dgm:pt>
    <dgm:pt modelId="{B4B2E3E0-CE4D-4FA6-AC61-FFB9442885B6}" type="pres">
      <dgm:prSet presAssocID="{F8E8A798-D4A9-47AA-900A-1A0B7CCBEF8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1DE2FF30-5055-45EE-AE75-6A491A178EC2}" type="pres">
      <dgm:prSet presAssocID="{3ED3B1FD-EF97-4B12-B100-660935AE1FDA}" presName="spacer" presStyleCnt="0"/>
      <dgm:spPr/>
    </dgm:pt>
    <dgm:pt modelId="{010D65DA-D15B-4261-94AB-432AECFAC4DE}" type="pres">
      <dgm:prSet presAssocID="{6232F60D-9A7A-4143-BA93-97A37DD65212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586BFD05-0D36-4E35-A333-65F5D70AB873}" srcId="{3410FB3E-2EF2-4787-9865-F37BDF62C748}" destId="{6232F60D-9A7A-4143-BA93-97A37DD65212}" srcOrd="5" destOrd="0" parTransId="{48EFDC93-5238-4FA2-813C-E3D340872A0F}" sibTransId="{1679E0D4-A188-49BA-ADE0-7BDF38D9438E}"/>
    <dgm:cxn modelId="{3D682F41-BECD-45FB-BB07-289CC7933F48}" type="presOf" srcId="{DB10252A-0824-406C-95FE-6F4F4A6ED6D1}" destId="{AC64C279-1832-4EAD-A2AE-6163E8134C47}" srcOrd="0" destOrd="0" presId="urn:microsoft.com/office/officeart/2005/8/layout/vList2"/>
    <dgm:cxn modelId="{88940064-EF48-4793-94A4-69BBA8D7DE32}" type="presOf" srcId="{CEE973E5-46A2-4510-817C-01AC1E413A58}" destId="{7DFC1854-7A56-47F6-8438-0ADFA4DC22D4}" srcOrd="0" destOrd="0" presId="urn:microsoft.com/office/officeart/2005/8/layout/vList2"/>
    <dgm:cxn modelId="{E4A68B46-867B-43BC-80C5-64C8258C929E}" type="presOf" srcId="{3410FB3E-2EF2-4787-9865-F37BDF62C748}" destId="{38701371-0378-4DDC-8FC6-65AE3FF5B72D}" srcOrd="0" destOrd="0" presId="urn:microsoft.com/office/officeart/2005/8/layout/vList2"/>
    <dgm:cxn modelId="{F1ACA951-E4F1-4FEB-901A-F7BFCF3D347E}" type="presOf" srcId="{6232F60D-9A7A-4143-BA93-97A37DD65212}" destId="{010D65DA-D15B-4261-94AB-432AECFAC4DE}" srcOrd="0" destOrd="0" presId="urn:microsoft.com/office/officeart/2005/8/layout/vList2"/>
    <dgm:cxn modelId="{9AC1C080-4656-41ED-8617-898A08A5A52C}" type="presOf" srcId="{F8E8A798-D4A9-47AA-900A-1A0B7CCBEF8D}" destId="{B4B2E3E0-CE4D-4FA6-AC61-FFB9442885B6}" srcOrd="0" destOrd="0" presId="urn:microsoft.com/office/officeart/2005/8/layout/vList2"/>
    <dgm:cxn modelId="{A2EC8A81-650E-448D-A1A5-EFCC1678556B}" srcId="{3410FB3E-2EF2-4787-9865-F37BDF62C748}" destId="{DB10252A-0824-406C-95FE-6F4F4A6ED6D1}" srcOrd="3" destOrd="0" parTransId="{47A50ACB-603D-451C-994F-372AE11501F6}" sibTransId="{E4B275FF-B84B-4E84-8E76-4FD0E92F869E}"/>
    <dgm:cxn modelId="{A7114282-33B0-42A7-B0B0-5C5B91A8F2CB}" srcId="{3410FB3E-2EF2-4787-9865-F37BDF62C748}" destId="{A4D8E713-8C3B-439A-82BF-54A9C0390709}" srcOrd="0" destOrd="0" parTransId="{E68054E4-F0AE-4AE3-A8E6-8B52DF7683C0}" sibTransId="{E8E7D7CC-3FFB-4B3D-9F16-4FD0671C19E7}"/>
    <dgm:cxn modelId="{9CA9C08C-4724-432A-A903-BA6DCA3A7537}" type="presOf" srcId="{A4D8E713-8C3B-439A-82BF-54A9C0390709}" destId="{14A5042C-2B86-4D7D-B12D-3092FF3D1170}" srcOrd="0" destOrd="0" presId="urn:microsoft.com/office/officeart/2005/8/layout/vList2"/>
    <dgm:cxn modelId="{3E167F91-D89E-4E69-BD0D-38889831D496}" srcId="{3410FB3E-2EF2-4787-9865-F37BDF62C748}" destId="{CEE973E5-46A2-4510-817C-01AC1E413A58}" srcOrd="1" destOrd="0" parTransId="{74B84E2A-91B9-46AE-BFCF-0D4B73E0A1A4}" sibTransId="{F7B4D516-4C2E-42E7-8EB3-819D07DB0661}"/>
    <dgm:cxn modelId="{ED1B0B97-E15B-44ED-804B-5B4A990B842D}" srcId="{3410FB3E-2EF2-4787-9865-F37BDF62C748}" destId="{20689EAE-8594-4527-B29D-A5211A44226B}" srcOrd="2" destOrd="0" parTransId="{0C1136CB-5DF1-4E3B-854B-513BECA6A4D0}" sibTransId="{D369626B-D7D4-4CFD-BE74-14A6B5F28E1E}"/>
    <dgm:cxn modelId="{2FB6ECC6-A8C1-41FA-A000-298525FDE664}" srcId="{3410FB3E-2EF2-4787-9865-F37BDF62C748}" destId="{F8E8A798-D4A9-47AA-900A-1A0B7CCBEF8D}" srcOrd="4" destOrd="0" parTransId="{25C0D7BC-1864-4B68-8A7F-5419B24EB702}" sibTransId="{3ED3B1FD-EF97-4B12-B100-660935AE1FDA}"/>
    <dgm:cxn modelId="{387E72ED-5390-429D-ABA1-2032429DB38B}" type="presOf" srcId="{20689EAE-8594-4527-B29D-A5211A44226B}" destId="{5FCD67D5-ADAC-4C47-BEE8-08905C66F673}" srcOrd="0" destOrd="0" presId="urn:microsoft.com/office/officeart/2005/8/layout/vList2"/>
    <dgm:cxn modelId="{5DFE8A22-6B7A-4142-B24D-31DD19CE0A09}" type="presParOf" srcId="{38701371-0378-4DDC-8FC6-65AE3FF5B72D}" destId="{14A5042C-2B86-4D7D-B12D-3092FF3D1170}" srcOrd="0" destOrd="0" presId="urn:microsoft.com/office/officeart/2005/8/layout/vList2"/>
    <dgm:cxn modelId="{9EA1B94E-5DC4-4F17-A329-8F34CAB14B38}" type="presParOf" srcId="{38701371-0378-4DDC-8FC6-65AE3FF5B72D}" destId="{6B17D812-3570-4A95-BEA5-6324A839CBC3}" srcOrd="1" destOrd="0" presId="urn:microsoft.com/office/officeart/2005/8/layout/vList2"/>
    <dgm:cxn modelId="{DDA62052-A7E7-4C51-B975-E873DF638F72}" type="presParOf" srcId="{38701371-0378-4DDC-8FC6-65AE3FF5B72D}" destId="{7DFC1854-7A56-47F6-8438-0ADFA4DC22D4}" srcOrd="2" destOrd="0" presId="urn:microsoft.com/office/officeart/2005/8/layout/vList2"/>
    <dgm:cxn modelId="{92AAEEDB-DF38-41E4-91D3-8E08CDC83BF9}" type="presParOf" srcId="{38701371-0378-4DDC-8FC6-65AE3FF5B72D}" destId="{751BF356-A009-4739-ABD9-81261D5E6768}" srcOrd="3" destOrd="0" presId="urn:microsoft.com/office/officeart/2005/8/layout/vList2"/>
    <dgm:cxn modelId="{EF44F14D-8D72-42E2-B34E-321853675B9F}" type="presParOf" srcId="{38701371-0378-4DDC-8FC6-65AE3FF5B72D}" destId="{5FCD67D5-ADAC-4C47-BEE8-08905C66F673}" srcOrd="4" destOrd="0" presId="urn:microsoft.com/office/officeart/2005/8/layout/vList2"/>
    <dgm:cxn modelId="{EF7551BC-1FA9-4AEC-86E4-0D5F1FA54065}" type="presParOf" srcId="{38701371-0378-4DDC-8FC6-65AE3FF5B72D}" destId="{FC00525A-D71E-47BB-ABEC-77231BF0E01B}" srcOrd="5" destOrd="0" presId="urn:microsoft.com/office/officeart/2005/8/layout/vList2"/>
    <dgm:cxn modelId="{C62213C7-22BD-4155-BA92-379DF8BD9D5A}" type="presParOf" srcId="{38701371-0378-4DDC-8FC6-65AE3FF5B72D}" destId="{AC64C279-1832-4EAD-A2AE-6163E8134C47}" srcOrd="6" destOrd="0" presId="urn:microsoft.com/office/officeart/2005/8/layout/vList2"/>
    <dgm:cxn modelId="{32BE503B-A435-4D84-A69D-26E00EC9B3F3}" type="presParOf" srcId="{38701371-0378-4DDC-8FC6-65AE3FF5B72D}" destId="{2F81A23E-D247-4B24-AF17-F1AC48D3F650}" srcOrd="7" destOrd="0" presId="urn:microsoft.com/office/officeart/2005/8/layout/vList2"/>
    <dgm:cxn modelId="{D485FB66-4AA5-47CA-B609-B29ADF07EF91}" type="presParOf" srcId="{38701371-0378-4DDC-8FC6-65AE3FF5B72D}" destId="{B4B2E3E0-CE4D-4FA6-AC61-FFB9442885B6}" srcOrd="8" destOrd="0" presId="urn:microsoft.com/office/officeart/2005/8/layout/vList2"/>
    <dgm:cxn modelId="{080A3CF0-F507-4FCC-AA5C-84C50493859B}" type="presParOf" srcId="{38701371-0378-4DDC-8FC6-65AE3FF5B72D}" destId="{1DE2FF30-5055-45EE-AE75-6A491A178EC2}" srcOrd="9" destOrd="0" presId="urn:microsoft.com/office/officeart/2005/8/layout/vList2"/>
    <dgm:cxn modelId="{6F30A5FE-8AEA-4FEA-9380-7515C27CE78D}" type="presParOf" srcId="{38701371-0378-4DDC-8FC6-65AE3FF5B72D}" destId="{010D65DA-D15B-4261-94AB-432AECFAC4DE}" srcOrd="10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FC1854-7A56-47F6-8438-0ADFA4DC22D4}">
      <dsp:nvSpPr>
        <dsp:cNvPr id="0" name=""/>
        <dsp:cNvSpPr/>
      </dsp:nvSpPr>
      <dsp:spPr>
        <a:xfrm>
          <a:off x="0" y="115921"/>
          <a:ext cx="9658022" cy="77571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Liaison between stakeholders/customers and the team</a:t>
          </a:r>
        </a:p>
      </dsp:txBody>
      <dsp:txXfrm>
        <a:off x="37867" y="153788"/>
        <a:ext cx="9582288" cy="699976"/>
      </dsp:txXfrm>
    </dsp:sp>
    <dsp:sp modelId="{5FCD67D5-ADAC-4C47-BEE8-08905C66F673}">
      <dsp:nvSpPr>
        <dsp:cNvPr id="0" name=""/>
        <dsp:cNvSpPr/>
      </dsp:nvSpPr>
      <dsp:spPr>
        <a:xfrm>
          <a:off x="0" y="989551"/>
          <a:ext cx="9658022" cy="77571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Creates and grooms product backlog</a:t>
          </a:r>
        </a:p>
      </dsp:txBody>
      <dsp:txXfrm>
        <a:off x="37867" y="1027418"/>
        <a:ext cx="9582288" cy="699976"/>
      </dsp:txXfrm>
    </dsp:sp>
    <dsp:sp modelId="{AC64C279-1832-4EAD-A2AE-6163E8134C47}">
      <dsp:nvSpPr>
        <dsp:cNvPr id="0" name=""/>
        <dsp:cNvSpPr/>
      </dsp:nvSpPr>
      <dsp:spPr>
        <a:xfrm>
          <a:off x="0" y="1863181"/>
          <a:ext cx="9658022" cy="77571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Defines vision and sets goals</a:t>
          </a:r>
        </a:p>
      </dsp:txBody>
      <dsp:txXfrm>
        <a:off x="37867" y="1901048"/>
        <a:ext cx="9582288" cy="699976"/>
      </dsp:txXfrm>
    </dsp:sp>
    <dsp:sp modelId="{010D65DA-D15B-4261-94AB-432AECFAC4DE}">
      <dsp:nvSpPr>
        <dsp:cNvPr id="0" name=""/>
        <dsp:cNvSpPr/>
      </dsp:nvSpPr>
      <dsp:spPr>
        <a:xfrm>
          <a:off x="0" y="2736811"/>
          <a:ext cx="9658022" cy="77571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Supports team in developing value</a:t>
          </a:r>
        </a:p>
      </dsp:txBody>
      <dsp:txXfrm>
        <a:off x="37867" y="2774678"/>
        <a:ext cx="9582288" cy="6999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FC1854-7A56-47F6-8438-0ADFA4DC22D4}">
      <dsp:nvSpPr>
        <dsp:cNvPr id="0" name=""/>
        <dsp:cNvSpPr/>
      </dsp:nvSpPr>
      <dsp:spPr>
        <a:xfrm>
          <a:off x="0" y="55891"/>
          <a:ext cx="9658022" cy="63881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Provides support to the team</a:t>
          </a:r>
        </a:p>
      </dsp:txBody>
      <dsp:txXfrm>
        <a:off x="31185" y="87076"/>
        <a:ext cx="9595652" cy="576449"/>
      </dsp:txXfrm>
    </dsp:sp>
    <dsp:sp modelId="{5FCD67D5-ADAC-4C47-BEE8-08905C66F673}">
      <dsp:nvSpPr>
        <dsp:cNvPr id="0" name=""/>
        <dsp:cNvSpPr/>
      </dsp:nvSpPr>
      <dsp:spPr>
        <a:xfrm>
          <a:off x="0" y="775351"/>
          <a:ext cx="9658022" cy="63881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Coaches Scrum principles</a:t>
          </a:r>
        </a:p>
      </dsp:txBody>
      <dsp:txXfrm>
        <a:off x="31185" y="806536"/>
        <a:ext cx="9595652" cy="576449"/>
      </dsp:txXfrm>
    </dsp:sp>
    <dsp:sp modelId="{AC64C279-1832-4EAD-A2AE-6163E8134C47}">
      <dsp:nvSpPr>
        <dsp:cNvPr id="0" name=""/>
        <dsp:cNvSpPr/>
      </dsp:nvSpPr>
      <dsp:spPr>
        <a:xfrm>
          <a:off x="0" y="1494811"/>
          <a:ext cx="9658022" cy="63881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Reinforces healthy communication and collaboration</a:t>
          </a:r>
        </a:p>
      </dsp:txBody>
      <dsp:txXfrm>
        <a:off x="31185" y="1525996"/>
        <a:ext cx="9595652" cy="576449"/>
      </dsp:txXfrm>
    </dsp:sp>
    <dsp:sp modelId="{010D65DA-D15B-4261-94AB-432AECFAC4DE}">
      <dsp:nvSpPr>
        <dsp:cNvPr id="0" name=""/>
        <dsp:cNvSpPr/>
      </dsp:nvSpPr>
      <dsp:spPr>
        <a:xfrm>
          <a:off x="0" y="2214271"/>
          <a:ext cx="9658022" cy="63881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Facilitates meetings and events</a:t>
          </a:r>
        </a:p>
      </dsp:txBody>
      <dsp:txXfrm>
        <a:off x="31185" y="2245456"/>
        <a:ext cx="9595652" cy="576449"/>
      </dsp:txXfrm>
    </dsp:sp>
    <dsp:sp modelId="{FB0323B9-A8F6-40E6-B6D5-87C55D452324}">
      <dsp:nvSpPr>
        <dsp:cNvPr id="0" name=""/>
        <dsp:cNvSpPr/>
      </dsp:nvSpPr>
      <dsp:spPr>
        <a:xfrm>
          <a:off x="0" y="2933731"/>
          <a:ext cx="9658022" cy="638819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Pre-emptively manages obstacles to project/team success</a:t>
          </a:r>
        </a:p>
      </dsp:txBody>
      <dsp:txXfrm>
        <a:off x="31185" y="2964916"/>
        <a:ext cx="9595652" cy="5764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A5042C-2B86-4D7D-B12D-3092FF3D1170}">
      <dsp:nvSpPr>
        <dsp:cNvPr id="0" name=""/>
        <dsp:cNvSpPr/>
      </dsp:nvSpPr>
      <dsp:spPr>
        <a:xfrm>
          <a:off x="0" y="74386"/>
          <a:ext cx="9658022" cy="52474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Ten or fewer members</a:t>
          </a:r>
        </a:p>
      </dsp:txBody>
      <dsp:txXfrm>
        <a:off x="25616" y="100002"/>
        <a:ext cx="9606790" cy="473513"/>
      </dsp:txXfrm>
    </dsp:sp>
    <dsp:sp modelId="{7DFC1854-7A56-47F6-8438-0ADFA4DC22D4}">
      <dsp:nvSpPr>
        <dsp:cNvPr id="0" name=""/>
        <dsp:cNvSpPr/>
      </dsp:nvSpPr>
      <dsp:spPr>
        <a:xfrm>
          <a:off x="0" y="665371"/>
          <a:ext cx="9658022" cy="52474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Builds the actual product</a:t>
          </a:r>
        </a:p>
      </dsp:txBody>
      <dsp:txXfrm>
        <a:off x="25616" y="690987"/>
        <a:ext cx="9606790" cy="473513"/>
      </dsp:txXfrm>
    </dsp:sp>
    <dsp:sp modelId="{5FCD67D5-ADAC-4C47-BEE8-08905C66F673}">
      <dsp:nvSpPr>
        <dsp:cNvPr id="0" name=""/>
        <dsp:cNvSpPr/>
      </dsp:nvSpPr>
      <dsp:spPr>
        <a:xfrm>
          <a:off x="0" y="1256356"/>
          <a:ext cx="9658022" cy="52474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Self organized unit</a:t>
          </a:r>
        </a:p>
      </dsp:txBody>
      <dsp:txXfrm>
        <a:off x="25616" y="1281972"/>
        <a:ext cx="9606790" cy="473513"/>
      </dsp:txXfrm>
    </dsp:sp>
    <dsp:sp modelId="{AC64C279-1832-4EAD-A2AE-6163E8134C47}">
      <dsp:nvSpPr>
        <dsp:cNvPr id="0" name=""/>
        <dsp:cNvSpPr/>
      </dsp:nvSpPr>
      <dsp:spPr>
        <a:xfrm>
          <a:off x="0" y="1847341"/>
          <a:ext cx="9658022" cy="52474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Works together to meet current sprint goal</a:t>
          </a:r>
        </a:p>
      </dsp:txBody>
      <dsp:txXfrm>
        <a:off x="25616" y="1872957"/>
        <a:ext cx="9606790" cy="473513"/>
      </dsp:txXfrm>
    </dsp:sp>
    <dsp:sp modelId="{B4B2E3E0-CE4D-4FA6-AC61-FFB9442885B6}">
      <dsp:nvSpPr>
        <dsp:cNvPr id="0" name=""/>
        <dsp:cNvSpPr/>
      </dsp:nvSpPr>
      <dsp:spPr>
        <a:xfrm>
          <a:off x="0" y="2438326"/>
          <a:ext cx="9658022" cy="52474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Creates test cases to determine success requirements for user stories</a:t>
          </a:r>
        </a:p>
      </dsp:txBody>
      <dsp:txXfrm>
        <a:off x="25616" y="2463942"/>
        <a:ext cx="9606790" cy="473513"/>
      </dsp:txXfrm>
    </dsp:sp>
    <dsp:sp modelId="{010D65DA-D15B-4261-94AB-432AECFAC4DE}">
      <dsp:nvSpPr>
        <dsp:cNvPr id="0" name=""/>
        <dsp:cNvSpPr/>
      </dsp:nvSpPr>
      <dsp:spPr>
        <a:xfrm>
          <a:off x="0" y="3029311"/>
          <a:ext cx="9658022" cy="524745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76200" dist="25400" dir="5400000" algn="ct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flat" dir="t">
            <a:rot lat="0" lon="0" rev="3600000"/>
          </a:lightRig>
        </a:scene3d>
        <a:sp3d contourW="12700" prstMaterial="flat">
          <a:bevelT w="38100" h="44450" prst="angle"/>
          <a:contourClr>
            <a:schemeClr val="dk2">
              <a:hueOff val="0"/>
              <a:satOff val="0"/>
              <a:lumOff val="0"/>
              <a:alphaOff val="0"/>
              <a:shade val="35000"/>
              <a:satMod val="16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Reevaluates tasks daily to achieve maximum value</a:t>
          </a:r>
        </a:p>
      </dsp:txBody>
      <dsp:txXfrm>
        <a:off x="25616" y="3054927"/>
        <a:ext cx="9606790" cy="4735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95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08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797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68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172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83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57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141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342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940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588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F72BA41-EC5B-4197-BCC8-0FD2E523CD7A}" type="datetimeFigureOut">
              <a:rPr lang="en-US" smtClean="0"/>
              <a:pPr/>
              <a:t>10/16/2022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234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Video 105">
            <a:extLst>
              <a:ext uri="{FF2B5EF4-FFF2-40B4-BE49-F238E27FC236}">
                <a16:creationId xmlns:a16="http://schemas.microsoft.com/office/drawing/2014/main" id="{F9703B0C-AEF7-45BA-BB6E-1B494CE505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70CC0D-2F8D-DDEF-6C8C-74FB2BFD1F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313" y="1941041"/>
            <a:ext cx="10204887" cy="27121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highlight>
                  <a:srgbClr val="2C2E32"/>
                </a:highlight>
                <a:latin typeface="Helvetica" panose="020B0604020202020204" pitchFamily="34" charset="0"/>
                <a:cs typeface="Helvetica" panose="020B0604020202020204" pitchFamily="34" charset="0"/>
              </a:rPr>
              <a:t>An Introduction to</a:t>
            </a:r>
            <a:br>
              <a:rPr lang="en-US" b="1" dirty="0">
                <a:solidFill>
                  <a:schemeClr val="bg1">
                    <a:lumMod val="95000"/>
                  </a:schemeClr>
                </a:solidFill>
                <a:highlight>
                  <a:srgbClr val="2C2E32"/>
                </a:highlight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8400" b="1" dirty="0">
                <a:solidFill>
                  <a:schemeClr val="bg1">
                    <a:lumMod val="95000"/>
                  </a:schemeClr>
                </a:solidFill>
                <a:highlight>
                  <a:srgbClr val="2C2E32"/>
                </a:highlight>
                <a:latin typeface="Helvetica" panose="020B0604020202020204" pitchFamily="34" charset="0"/>
                <a:cs typeface="Helvetica" panose="020B0604020202020204" pitchFamily="34" charset="0"/>
              </a:rPr>
              <a:t>Agile/Scrum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9AF356-FF94-70F5-DCD3-8B30ACD6D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59334" y="5132522"/>
            <a:ext cx="4492136" cy="211710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>
                    <a:lumMod val="95000"/>
                  </a:schemeClr>
                </a:solidFill>
              </a:rPr>
              <a:t>7-1 Final Project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>
                    <a:lumMod val="95000"/>
                  </a:schemeClr>
                </a:solidFill>
              </a:rPr>
              <a:t>Brandon Shands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>
                    <a:lumMod val="95000"/>
                  </a:schemeClr>
                </a:solidFill>
              </a:rPr>
              <a:t>CS 250: Software Development Lifecycle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>
                    <a:lumMod val="95000"/>
                  </a:schemeClr>
                </a:solidFill>
              </a:rPr>
              <a:t>Instructor Trevor </a:t>
            </a:r>
            <a:r>
              <a:rPr lang="en-US" sz="1300" dirty="0" err="1">
                <a:solidFill>
                  <a:schemeClr val="bg1">
                    <a:lumMod val="95000"/>
                  </a:schemeClr>
                </a:solidFill>
              </a:rPr>
              <a:t>Hodde</a:t>
            </a:r>
            <a:endParaRPr lang="en-US" sz="1300" dirty="0">
              <a:solidFill>
                <a:schemeClr val="bg1">
                  <a:lumMod val="95000"/>
                </a:schemeClr>
              </a:solidFill>
            </a:endParaRP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>
                    <a:lumMod val="95000"/>
                  </a:schemeClr>
                </a:solidFill>
              </a:rPr>
              <a:t>October 14, 2022</a:t>
            </a:r>
          </a:p>
        </p:txBody>
      </p:sp>
    </p:spTree>
    <p:extLst>
      <p:ext uri="{BB962C8B-B14F-4D97-AF65-F5344CB8AC3E}">
        <p14:creationId xmlns:p14="http://schemas.microsoft.com/office/powerpoint/2010/main" val="4078007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ople at the meeting desk">
            <a:extLst>
              <a:ext uri="{FF2B5EF4-FFF2-40B4-BE49-F238E27FC236}">
                <a16:creationId xmlns:a16="http://schemas.microsoft.com/office/drawing/2014/main" id="{856D1662-28FF-6196-7476-FA9DD60F27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20" r="30523" b="1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1E8652-0905-EFC9-5EFB-86E1B0AD9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88" y="-332772"/>
            <a:ext cx="6599705" cy="1938525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Helvetica" panose="020B0604020202020204" pitchFamily="34" charset="0"/>
                <a:cs typeface="Helvetica" panose="020B0604020202020204" pitchFamily="34" charset="0"/>
              </a:rPr>
              <a:t>What is Agile/scrum?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58A39-94FF-999D-5BAC-798DF43B9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897" y="1138604"/>
            <a:ext cx="6681916" cy="6260725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00000"/>
              </a:lnSpc>
            </a:pPr>
            <a:endParaRPr lang="en-US" sz="4500" b="1" dirty="0"/>
          </a:p>
          <a:p>
            <a:pPr>
              <a:lnSpc>
                <a:spcPct val="100000"/>
              </a:lnSpc>
            </a:pPr>
            <a:r>
              <a:rPr lang="en-US" sz="4500" b="1" dirty="0"/>
              <a:t>Agile is an iterative approach to project management</a:t>
            </a:r>
            <a:br>
              <a:rPr lang="en-US" sz="4500" dirty="0"/>
            </a:br>
            <a:endParaRPr lang="en-US" sz="4500" dirty="0"/>
          </a:p>
          <a:p>
            <a:pPr>
              <a:lnSpc>
                <a:spcPct val="100000"/>
              </a:lnSpc>
            </a:pPr>
            <a:r>
              <a:rPr lang="en-US" sz="4500" b="1" dirty="0"/>
              <a:t>Scrum is a specific Agile framework commonly used for software development</a:t>
            </a:r>
            <a:br>
              <a:rPr lang="en-US" sz="4500" dirty="0"/>
            </a:br>
            <a:endParaRPr lang="en-US" sz="4500" dirty="0"/>
          </a:p>
          <a:p>
            <a:pPr lvl="1">
              <a:lnSpc>
                <a:spcPct val="100000"/>
              </a:lnSpc>
            </a:pPr>
            <a:r>
              <a:rPr lang="en-US" sz="3300" dirty="0"/>
              <a:t>Short, time-boxed cycles called sprints</a:t>
            </a:r>
          </a:p>
          <a:p>
            <a:pPr lvl="1">
              <a:lnSpc>
                <a:spcPct val="100000"/>
              </a:lnSpc>
            </a:pPr>
            <a:r>
              <a:rPr lang="en-US" sz="3300" dirty="0"/>
              <a:t>Breaks complex projects into manageable chunks </a:t>
            </a:r>
          </a:p>
          <a:p>
            <a:pPr lvl="1">
              <a:lnSpc>
                <a:spcPct val="100000"/>
              </a:lnSpc>
            </a:pPr>
            <a:r>
              <a:rPr lang="en-US" sz="3300" dirty="0"/>
              <a:t>Daily reevaluation to maximize product value </a:t>
            </a:r>
          </a:p>
          <a:p>
            <a:pPr lvl="1">
              <a:lnSpc>
                <a:spcPct val="100000"/>
              </a:lnSpc>
            </a:pPr>
            <a:r>
              <a:rPr lang="en-US" sz="3300" dirty="0"/>
              <a:t>Highly adaptable</a:t>
            </a:r>
          </a:p>
          <a:p>
            <a:pPr lvl="1">
              <a:lnSpc>
                <a:spcPct val="100000"/>
              </a:lnSpc>
            </a:pPr>
            <a:r>
              <a:rPr lang="en-US" sz="3300" dirty="0"/>
              <a:t>Focus on early working prototype</a:t>
            </a:r>
          </a:p>
          <a:p>
            <a:pPr lvl="1">
              <a:lnSpc>
                <a:spcPct val="100000"/>
              </a:lnSpc>
            </a:pPr>
            <a:r>
              <a:rPr lang="en-US" sz="3300" dirty="0"/>
              <a:t>Small teams with three roles</a:t>
            </a:r>
          </a:p>
          <a:p>
            <a:pPr lvl="1">
              <a:lnSpc>
                <a:spcPct val="100000"/>
              </a:lnSpc>
            </a:pPr>
            <a:r>
              <a:rPr lang="en-US" sz="3300" dirty="0"/>
              <a:t>Highly collaborative </a:t>
            </a:r>
            <a:br>
              <a:rPr lang="en-US" sz="3300" dirty="0"/>
            </a:br>
            <a:r>
              <a:rPr lang="en-US" sz="1900" dirty="0"/>
              <a:t>(</a:t>
            </a:r>
            <a:r>
              <a:rPr lang="en-US" sz="1900" dirty="0" err="1"/>
              <a:t>Schwaber</a:t>
            </a:r>
            <a:r>
              <a:rPr lang="en-US" sz="1900" dirty="0"/>
              <a:t> &amp; Sutherland, 2020)</a:t>
            </a:r>
          </a:p>
          <a:p>
            <a:pPr lvl="1">
              <a:lnSpc>
                <a:spcPct val="100000"/>
              </a:lnSpc>
            </a:pPr>
            <a:endParaRPr lang="en-US" sz="900" dirty="0"/>
          </a:p>
          <a:p>
            <a:pPr lvl="1">
              <a:lnSpc>
                <a:spcPct val="100000"/>
              </a:lnSpc>
            </a:pPr>
            <a:endParaRPr lang="en-US" sz="9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900" dirty="0"/>
              <a:t>	 </a:t>
            </a:r>
          </a:p>
        </p:txBody>
      </p:sp>
    </p:spTree>
    <p:extLst>
      <p:ext uri="{BB962C8B-B14F-4D97-AF65-F5344CB8AC3E}">
        <p14:creationId xmlns:p14="http://schemas.microsoft.com/office/powerpoint/2010/main" val="715385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655A-A26A-CF44-B1EC-95D65E108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394" y="-541828"/>
            <a:ext cx="7967253" cy="2646186"/>
          </a:xfrm>
        </p:spPr>
        <p:txBody>
          <a:bodyPr>
            <a:normAutofit/>
          </a:bodyPr>
          <a:lstStyle/>
          <a:p>
            <a:r>
              <a:rPr lang="en-US" b="1" dirty="0"/>
              <a:t>Team Role:</a:t>
            </a:r>
            <a:br>
              <a:rPr lang="en-US" b="1" dirty="0"/>
            </a:br>
            <a:r>
              <a:rPr lang="en-US" sz="8000" b="1" dirty="0">
                <a:solidFill>
                  <a:schemeClr val="accent2">
                    <a:lumMod val="75000"/>
                  </a:schemeClr>
                </a:solidFill>
              </a:rPr>
              <a:t>Product Owner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77568D3-8E95-8FD7-4BE2-6ACCB2893D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8141009"/>
              </p:ext>
            </p:extLst>
          </p:nvPr>
        </p:nvGraphicFramePr>
        <p:xfrm>
          <a:off x="1102566" y="2883013"/>
          <a:ext cx="9658022" cy="3628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7110F48-85F6-8C7C-4A34-2F46821CD2C6}"/>
              </a:ext>
            </a:extLst>
          </p:cNvPr>
          <p:cNvSpPr txBox="1"/>
          <p:nvPr/>
        </p:nvSpPr>
        <p:spPr>
          <a:xfrm>
            <a:off x="10760588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(Cobb, 2015)</a:t>
            </a:r>
          </a:p>
        </p:txBody>
      </p:sp>
    </p:spTree>
    <p:extLst>
      <p:ext uri="{BB962C8B-B14F-4D97-AF65-F5344CB8AC3E}">
        <p14:creationId xmlns:p14="http://schemas.microsoft.com/office/powerpoint/2010/main" val="1239604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655A-A26A-CF44-B1EC-95D65E108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394" y="-541828"/>
            <a:ext cx="7967253" cy="2646186"/>
          </a:xfrm>
        </p:spPr>
        <p:txBody>
          <a:bodyPr>
            <a:normAutofit/>
          </a:bodyPr>
          <a:lstStyle/>
          <a:p>
            <a:r>
              <a:rPr lang="en-US" b="1" dirty="0"/>
              <a:t>Team Role:</a:t>
            </a:r>
            <a:br>
              <a:rPr lang="en-US" b="1" dirty="0"/>
            </a:br>
            <a:r>
              <a:rPr lang="en-US" sz="8000" b="1" dirty="0">
                <a:solidFill>
                  <a:schemeClr val="accent2">
                    <a:lumMod val="75000"/>
                  </a:schemeClr>
                </a:solidFill>
              </a:rPr>
              <a:t>Scrum Master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77568D3-8E95-8FD7-4BE2-6ACCB2893D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0540317"/>
              </p:ext>
            </p:extLst>
          </p:nvPr>
        </p:nvGraphicFramePr>
        <p:xfrm>
          <a:off x="1102566" y="2883013"/>
          <a:ext cx="9658022" cy="3628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30DA3B8-2D7D-255E-9C77-2BEED3888AA9}"/>
              </a:ext>
            </a:extLst>
          </p:cNvPr>
          <p:cNvSpPr txBox="1"/>
          <p:nvPr/>
        </p:nvSpPr>
        <p:spPr>
          <a:xfrm>
            <a:off x="10760588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(Cobb, 2015)</a:t>
            </a:r>
          </a:p>
        </p:txBody>
      </p:sp>
    </p:spTree>
    <p:extLst>
      <p:ext uri="{BB962C8B-B14F-4D97-AF65-F5344CB8AC3E}">
        <p14:creationId xmlns:p14="http://schemas.microsoft.com/office/powerpoint/2010/main" val="1495567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1">
                <a:lumMod val="67000"/>
              </a:schemeClr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655A-A26A-CF44-B1EC-95D65E108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394" y="-541828"/>
            <a:ext cx="11618180" cy="2646186"/>
          </a:xfrm>
        </p:spPr>
        <p:txBody>
          <a:bodyPr>
            <a:normAutofit/>
          </a:bodyPr>
          <a:lstStyle/>
          <a:p>
            <a:r>
              <a:rPr lang="en-US" b="1" dirty="0"/>
              <a:t>Team Role:</a:t>
            </a:r>
            <a:br>
              <a:rPr lang="en-US" b="1" dirty="0"/>
            </a:br>
            <a:r>
              <a:rPr lang="en-US" sz="8000" b="1" dirty="0">
                <a:solidFill>
                  <a:schemeClr val="accent2">
                    <a:lumMod val="75000"/>
                  </a:schemeClr>
                </a:solidFill>
              </a:rPr>
              <a:t>Development Team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77568D3-8E95-8FD7-4BE2-6ACCB2893D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1999211"/>
              </p:ext>
            </p:extLst>
          </p:nvPr>
        </p:nvGraphicFramePr>
        <p:xfrm>
          <a:off x="1102566" y="2883013"/>
          <a:ext cx="9658022" cy="3628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C34E1DB-12B9-61C6-B1B2-8240596DAFBC}"/>
              </a:ext>
            </a:extLst>
          </p:cNvPr>
          <p:cNvSpPr txBox="1"/>
          <p:nvPr/>
        </p:nvSpPr>
        <p:spPr>
          <a:xfrm>
            <a:off x="10854266" y="6511456"/>
            <a:ext cx="629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(Cobb, 2015)</a:t>
            </a:r>
          </a:p>
        </p:txBody>
      </p:sp>
    </p:spTree>
    <p:extLst>
      <p:ext uri="{BB962C8B-B14F-4D97-AF65-F5344CB8AC3E}">
        <p14:creationId xmlns:p14="http://schemas.microsoft.com/office/powerpoint/2010/main" val="1211235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 descr="Seedling growing on a tree trunk">
            <a:extLst>
              <a:ext uri="{FF2B5EF4-FFF2-40B4-BE49-F238E27FC236}">
                <a16:creationId xmlns:a16="http://schemas.microsoft.com/office/drawing/2014/main" id="{2A85539C-DB9F-F173-E9D7-54F3A4E20A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897" r="-1" b="8458"/>
          <a:stretch/>
        </p:blipFill>
        <p:spPr>
          <a:xfrm>
            <a:off x="-18954" y="10"/>
            <a:ext cx="11167367" cy="6857990"/>
          </a:xfrm>
          <a:custGeom>
            <a:avLst/>
            <a:gdLst/>
            <a:ahLst/>
            <a:cxnLst/>
            <a:rect l="l" t="t" r="r" b="b"/>
            <a:pathLst>
              <a:path w="12142767" h="6858000">
                <a:moveTo>
                  <a:pt x="0" y="0"/>
                </a:moveTo>
                <a:lnTo>
                  <a:pt x="11251490" y="0"/>
                </a:lnTo>
                <a:lnTo>
                  <a:pt x="11255634" y="308191"/>
                </a:lnTo>
                <a:cubicBezTo>
                  <a:pt x="11341049" y="3428907"/>
                  <a:pt x="12695043" y="3532715"/>
                  <a:pt x="11886084" y="6854559"/>
                </a:cubicBezTo>
                <a:lnTo>
                  <a:pt x="7539784" y="6854559"/>
                </a:lnTo>
                <a:lnTo>
                  <a:pt x="753978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76174D-60E8-218B-2552-5F7DD7402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1467" y="-1952994"/>
            <a:ext cx="9339075" cy="2682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Project Lifecycle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B0458EE-1498-6295-96F9-0ACD34DD4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25593" y="154120"/>
            <a:ext cx="12948225" cy="6260725"/>
          </a:xfrm>
        </p:spPr>
        <p:txBody>
          <a:bodyPr>
            <a:normAutofit fontScale="92500" lnSpcReduction="10000"/>
          </a:bodyPr>
          <a:lstStyle/>
          <a:p>
            <a:pPr lvl="1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Product Backlog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List of features and requirements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Ordered based on priority</a:t>
            </a:r>
            <a:endParaRPr lang="en-US" sz="2000" b="1" dirty="0">
              <a:solidFill>
                <a:schemeClr val="bg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Sprint Planning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Kicks off new sprint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Create basic outline for the next 2 to 4 weeks to achieve highest value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Team determines priority of user stories and assigns tasks</a:t>
            </a:r>
          </a:p>
          <a:p>
            <a:pPr lvl="1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Daily Standup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Fifteen minutes or shorter meeting every morning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Share progress, goals, and issues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Reevaluate priorities if necessary </a:t>
            </a:r>
          </a:p>
          <a:p>
            <a:pPr lvl="1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Sprint Review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Occurs at the end of every sprint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Demonstrate value achieved during previous sprint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Receive stakeholder feedback</a:t>
            </a:r>
          </a:p>
          <a:p>
            <a:pPr lvl="1">
              <a:lnSpc>
                <a:spcPct val="100000"/>
              </a:lnSpc>
            </a:pP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Sprint Retrospective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Evaluate team’s performance during previous sprint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Reinforce Scrum principles to encourage healthy collaboration</a:t>
            </a:r>
          </a:p>
          <a:p>
            <a:pPr lvl="2">
              <a:lnSpc>
                <a:spcPct val="100000"/>
              </a:lnSpc>
            </a:pPr>
            <a:r>
              <a:rPr lang="en-US" sz="1800" b="1" dirty="0">
                <a:solidFill>
                  <a:schemeClr val="bg1"/>
                </a:solidFill>
              </a:rPr>
              <a:t>Discuss necessary changes</a:t>
            </a:r>
          </a:p>
          <a:p>
            <a:pPr lvl="1">
              <a:lnSpc>
                <a:spcPct val="100000"/>
              </a:lnSpc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59AAFF2-DCBE-B474-8DD7-45A95F0595B5}"/>
              </a:ext>
            </a:extLst>
          </p:cNvPr>
          <p:cNvSpPr txBox="1">
            <a:spLocks/>
          </p:cNvSpPr>
          <p:nvPr/>
        </p:nvSpPr>
        <p:spPr>
          <a:xfrm>
            <a:off x="2143284" y="6344748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92D050"/>
                </a:solidFill>
              </a:rPr>
              <a:t>Sprint cycle continues until product deployment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C4CEF46-E369-957A-B0E7-E8525B5F60E5}"/>
              </a:ext>
            </a:extLst>
          </p:cNvPr>
          <p:cNvSpPr txBox="1"/>
          <p:nvPr/>
        </p:nvSpPr>
        <p:spPr>
          <a:xfrm>
            <a:off x="10837333" y="6550462"/>
            <a:ext cx="721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(Cobb, 2015)</a:t>
            </a:r>
          </a:p>
        </p:txBody>
      </p:sp>
    </p:spTree>
    <p:extLst>
      <p:ext uri="{BB962C8B-B14F-4D97-AF65-F5344CB8AC3E}">
        <p14:creationId xmlns:p14="http://schemas.microsoft.com/office/powerpoint/2010/main" val="1840230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4">
            <a:extLst>
              <a:ext uri="{FF2B5EF4-FFF2-40B4-BE49-F238E27FC236}">
                <a16:creationId xmlns:a16="http://schemas.microsoft.com/office/drawing/2014/main" id="{2C9D8C9A-19C1-309F-B380-57E05F4001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-1" b="6291"/>
          <a:stretch/>
        </p:blipFill>
        <p:spPr>
          <a:xfrm>
            <a:off x="-6332" y="-28597"/>
            <a:ext cx="12223089" cy="6442890"/>
          </a:xfrm>
          <a:custGeom>
            <a:avLst/>
            <a:gdLst/>
            <a:ahLst/>
            <a:cxnLst/>
            <a:rect l="l" t="t" r="r" b="b"/>
            <a:pathLst>
              <a:path w="12205236" h="6424896">
                <a:moveTo>
                  <a:pt x="0" y="0"/>
                </a:moveTo>
                <a:lnTo>
                  <a:pt x="12205236" y="0"/>
                </a:lnTo>
                <a:lnTo>
                  <a:pt x="12205236" y="5218929"/>
                </a:lnTo>
                <a:cubicBezTo>
                  <a:pt x="6290213" y="5218929"/>
                  <a:pt x="6105369" y="7085096"/>
                  <a:pt x="548482" y="6174545"/>
                </a:cubicBezTo>
                <a:lnTo>
                  <a:pt x="0" y="60787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91ED20-53BE-951D-1C49-3A177B183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699" y="265031"/>
            <a:ext cx="8884447" cy="43380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In a traditional Waterfall approach...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D1930ED-AC25-3389-12CE-CF5678E0E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183" y="2343239"/>
            <a:ext cx="5344042" cy="4343047"/>
          </a:xfrm>
        </p:spPr>
        <p:txBody>
          <a:bodyPr anchor="t">
            <a:normAutofit fontScale="92500" lnSpcReduction="10000"/>
          </a:bodyPr>
          <a:lstStyle/>
          <a:p>
            <a:pPr lvl="1">
              <a:lnSpc>
                <a:spcPct val="100000"/>
              </a:lnSpc>
              <a:buClr>
                <a:schemeClr val="bg1"/>
              </a:buClr>
            </a:pPr>
            <a:r>
              <a:rPr lang="en-US" sz="2000" b="1" dirty="0">
                <a:solidFill>
                  <a:srgbClr val="FFFFFF"/>
                </a:solidFill>
              </a:rPr>
              <a:t>More upfront planning</a:t>
            </a: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r>
              <a:rPr lang="en-US" sz="2000" b="1" dirty="0">
                <a:solidFill>
                  <a:srgbClr val="FFFFFF"/>
                </a:solidFill>
              </a:rPr>
              <a:t>Linear approach with fixed end date</a:t>
            </a: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r>
              <a:rPr lang="en-US" sz="2000" b="1" dirty="0">
                <a:solidFill>
                  <a:srgbClr val="FFFFFF"/>
                </a:solidFill>
              </a:rPr>
              <a:t>Less customer feedback once started</a:t>
            </a: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r>
              <a:rPr lang="en-US" sz="2000" b="1" dirty="0">
                <a:solidFill>
                  <a:srgbClr val="FFFFFF"/>
                </a:solidFill>
              </a:rPr>
              <a:t>Distinct phases executed one at a time</a:t>
            </a: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r>
              <a:rPr lang="en-US" sz="2000" b="1" dirty="0">
                <a:solidFill>
                  <a:srgbClr val="FFFFFF"/>
                </a:solidFill>
              </a:rPr>
              <a:t>Changes require additional planning</a:t>
            </a: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r>
              <a:rPr lang="en-US" sz="2000" b="1" dirty="0">
                <a:solidFill>
                  <a:srgbClr val="FFFFFF"/>
                </a:solidFill>
              </a:rPr>
              <a:t>No early prototypes</a:t>
            </a: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r>
              <a:rPr lang="en-US" sz="2000" b="1" dirty="0">
                <a:solidFill>
                  <a:srgbClr val="FFFFFF"/>
                </a:solidFill>
              </a:rPr>
              <a:t>Testing begins late in development cycle</a:t>
            </a: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endParaRPr lang="en-US" sz="1700" b="1" dirty="0">
              <a:solidFill>
                <a:srgbClr val="FFFFFF"/>
              </a:solidFill>
            </a:endParaRP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endParaRPr lang="en-US" sz="1700" b="1" dirty="0">
              <a:solidFill>
                <a:srgbClr val="FFFFFF"/>
              </a:solidFill>
            </a:endParaRP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endParaRPr lang="en-US" sz="1700" b="1" dirty="0">
              <a:solidFill>
                <a:srgbClr val="FFFFFF"/>
              </a:solidFill>
            </a:endParaRPr>
          </a:p>
          <a:p>
            <a:pPr lvl="1">
              <a:lnSpc>
                <a:spcPct val="100000"/>
              </a:lnSpc>
              <a:buClr>
                <a:schemeClr val="bg1"/>
              </a:buClr>
            </a:pPr>
            <a:endParaRPr lang="en-US" sz="1700" b="1" dirty="0">
              <a:solidFill>
                <a:srgbClr val="FFFFFF"/>
              </a:solidFill>
            </a:endParaRPr>
          </a:p>
          <a:p>
            <a:pPr lvl="1">
              <a:lnSpc>
                <a:spcPct val="100000"/>
              </a:lnSpc>
            </a:pPr>
            <a:endParaRPr lang="en-US" sz="17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rgbClr val="FFFFFF"/>
                </a:solidFill>
              </a:rPr>
              <a:t>	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EC69117-7853-2802-CAA2-F6071D505DA4}"/>
              </a:ext>
            </a:extLst>
          </p:cNvPr>
          <p:cNvSpPr/>
          <p:nvPr/>
        </p:nvSpPr>
        <p:spPr>
          <a:xfrm>
            <a:off x="7306499" y="3390647"/>
            <a:ext cx="4631582" cy="3218630"/>
          </a:xfrm>
          <a:prstGeom prst="round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6C8D37-ED7F-9CE1-B0AB-145A85380246}"/>
              </a:ext>
            </a:extLst>
          </p:cNvPr>
          <p:cNvSpPr txBox="1">
            <a:spLocks/>
          </p:cNvSpPr>
          <p:nvPr/>
        </p:nvSpPr>
        <p:spPr>
          <a:xfrm>
            <a:off x="7306498" y="3398664"/>
            <a:ext cx="4631583" cy="6260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1213D">
                  <a:lumMod val="50000"/>
                  <a:lumOff val="50000"/>
                </a:srgbClr>
              </a:buClr>
              <a:buSzPct val="75000"/>
              <a:buNone/>
              <a:tabLst/>
              <a:defRPr/>
            </a:pPr>
            <a:r>
              <a:rPr lang="en-US" sz="2600" b="1" dirty="0">
                <a:solidFill>
                  <a:srgbClr val="21213D"/>
                </a:solidFill>
                <a:latin typeface="Grandview"/>
              </a:rPr>
              <a:t>SNHU Travel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1213D">
                  <a:lumMod val="50000"/>
                  <a:lumOff val="50000"/>
                </a:srgbClr>
              </a:buClr>
              <a:buSzPct val="75000"/>
              <a:buNone/>
              <a:tabLst/>
              <a:defRPr/>
            </a:pPr>
            <a:r>
              <a:rPr lang="en-US" sz="1800" dirty="0">
                <a:solidFill>
                  <a:srgbClr val="21213D"/>
                </a:solidFill>
                <a:latin typeface="Grandview"/>
              </a:rPr>
              <a:t>Customer changed their product’s focus late into the development cycle. </a:t>
            </a:r>
            <a:br>
              <a:rPr lang="en-US" sz="1800" dirty="0">
                <a:solidFill>
                  <a:srgbClr val="21213D"/>
                </a:solidFill>
                <a:latin typeface="Grandview"/>
              </a:rPr>
            </a:br>
            <a:br>
              <a:rPr lang="en-US" sz="1800" dirty="0">
                <a:solidFill>
                  <a:srgbClr val="21213D"/>
                </a:solidFill>
                <a:latin typeface="Grandview"/>
              </a:rPr>
            </a:br>
            <a:r>
              <a:rPr lang="en-US" sz="1800" dirty="0">
                <a:solidFill>
                  <a:srgbClr val="21213D"/>
                </a:solidFill>
                <a:latin typeface="Grandview"/>
              </a:rPr>
              <a:t>Scrum’s short sprints and adaptability allowed for a relatively easy pivot.</a:t>
            </a:r>
            <a:br>
              <a:rPr lang="en-US" sz="1800" dirty="0">
                <a:solidFill>
                  <a:srgbClr val="21213D"/>
                </a:solidFill>
                <a:latin typeface="Grandview"/>
              </a:rPr>
            </a:br>
            <a:br>
              <a:rPr lang="en-US" sz="1800" dirty="0">
                <a:solidFill>
                  <a:srgbClr val="21213D"/>
                </a:solidFill>
                <a:latin typeface="Grandview"/>
              </a:rPr>
            </a:br>
            <a:r>
              <a:rPr lang="en-US" sz="1800" dirty="0">
                <a:solidFill>
                  <a:srgbClr val="21213D"/>
                </a:solidFill>
                <a:latin typeface="Grandview"/>
              </a:rPr>
              <a:t>This change would have resulted in much more time loss if using a linear approach.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21213D"/>
              </a:solidFill>
              <a:effectLst/>
              <a:uLnTx/>
              <a:uFillTx/>
              <a:latin typeface="Grandview"/>
              <a:ea typeface="+mn-ea"/>
              <a:cs typeface="+mn-cs"/>
            </a:endParaRPr>
          </a:p>
          <a:p>
            <a:pPr marL="4572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1213D">
                  <a:lumMod val="50000"/>
                  <a:lumOff val="50000"/>
                </a:srgbClr>
              </a:buClr>
              <a:buSzPct val="75000"/>
              <a:buFont typeface="Wingdings" panose="05000000000000000000" pitchFamily="2" charset="2"/>
              <a:buChar char="§"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21213D"/>
              </a:solidFill>
              <a:effectLst/>
              <a:uLnTx/>
              <a:uFillTx/>
              <a:latin typeface="Grandview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21213D">
                  <a:lumMod val="50000"/>
                  <a:lumOff val="50000"/>
                </a:srgbClr>
              </a:buClr>
              <a:buSzPct val="75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21213D"/>
                </a:solidFill>
                <a:effectLst/>
                <a:uLnTx/>
                <a:uFillTx/>
                <a:latin typeface="Grandview"/>
                <a:ea typeface="+mn-ea"/>
                <a:cs typeface="+mn-cs"/>
              </a:rPr>
              <a:t>	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59D9FA9-382D-72BA-58F2-412D43E67AA4}"/>
              </a:ext>
            </a:extLst>
          </p:cNvPr>
          <p:cNvSpPr txBox="1"/>
          <p:nvPr/>
        </p:nvSpPr>
        <p:spPr>
          <a:xfrm>
            <a:off x="2006836" y="4712037"/>
            <a:ext cx="6112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Schwaber</a:t>
            </a:r>
            <a:r>
              <a:rPr lang="en-US" dirty="0"/>
              <a:t> &amp; Sutherland, 2020)</a:t>
            </a:r>
          </a:p>
        </p:txBody>
      </p:sp>
    </p:spTree>
    <p:extLst>
      <p:ext uri="{BB962C8B-B14F-4D97-AF65-F5344CB8AC3E}">
        <p14:creationId xmlns:p14="http://schemas.microsoft.com/office/powerpoint/2010/main" val="1283578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1D2BB-AF05-F2A2-FB62-D0A863FD7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Comparing Approaches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2800" dirty="0">
                <a:solidFill>
                  <a:srgbClr val="FFFFFF"/>
                </a:solidFill>
              </a:rPr>
              <a:t>One size does not fit all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D7D5FA5-F087-0FD5-3B7E-00139B45F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-1"/>
            <a:ext cx="7537704" cy="8644467"/>
          </a:xfrm>
        </p:spPr>
        <p:txBody>
          <a:bodyPr>
            <a:normAutofit/>
          </a:bodyPr>
          <a:lstStyle/>
          <a:p>
            <a:pPr marL="128016" lvl="1" indent="0">
              <a:lnSpc>
                <a:spcPct val="100000"/>
              </a:lnSpc>
              <a:buNone/>
            </a:pPr>
            <a:endParaRPr lang="en-US" sz="4500" b="1" dirty="0"/>
          </a:p>
          <a:p>
            <a:pPr marL="128016" lvl="1" indent="0">
              <a:lnSpc>
                <a:spcPct val="100000"/>
              </a:lnSpc>
              <a:buNone/>
            </a:pPr>
            <a:endParaRPr lang="en-US" sz="900" dirty="0"/>
          </a:p>
          <a:p>
            <a:pPr lvl="1">
              <a:lnSpc>
                <a:spcPct val="100000"/>
              </a:lnSpc>
            </a:pPr>
            <a:endParaRPr lang="en-US" sz="9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900" dirty="0"/>
              <a:t>	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82C584E-EE15-702F-1CF9-E2510851BCD9}"/>
              </a:ext>
            </a:extLst>
          </p:cNvPr>
          <p:cNvSpPr txBox="1">
            <a:spLocks/>
          </p:cNvSpPr>
          <p:nvPr/>
        </p:nvSpPr>
        <p:spPr>
          <a:xfrm>
            <a:off x="4654295" y="1"/>
            <a:ext cx="7537704" cy="8407399"/>
          </a:xfrm>
          <a:prstGeom prst="rect">
            <a:avLst/>
          </a:prstGeom>
        </p:spPr>
        <p:txBody>
          <a:bodyPr vert="horz" lIns="45720" tIns="45720" rIns="4572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8016" lvl="1" indent="0">
              <a:lnSpc>
                <a:spcPct val="100000"/>
              </a:lnSpc>
              <a:buNone/>
            </a:pPr>
            <a:r>
              <a:rPr lang="en-US" sz="3800" dirty="0"/>
              <a:t>Size of Project </a:t>
            </a:r>
            <a:br>
              <a:rPr lang="en-US" sz="3300" dirty="0"/>
            </a:br>
            <a:r>
              <a:rPr lang="en-US" sz="2400" dirty="0"/>
              <a:t>Scrum excels during large projects. Waterfall at small projects.</a:t>
            </a:r>
          </a:p>
          <a:p>
            <a:pPr marL="128016" lvl="1" indent="0">
              <a:lnSpc>
                <a:spcPct val="100000"/>
              </a:lnSpc>
              <a:buNone/>
            </a:pPr>
            <a:endParaRPr lang="en-US" sz="2000" dirty="0"/>
          </a:p>
          <a:p>
            <a:pPr marL="128016" lvl="1" indent="0">
              <a:lnSpc>
                <a:spcPct val="100000"/>
              </a:lnSpc>
              <a:buNone/>
            </a:pPr>
            <a:r>
              <a:rPr lang="en-US" sz="3800" dirty="0"/>
              <a:t>Deadlines</a:t>
            </a:r>
            <a:br>
              <a:rPr lang="en-US" sz="2000" dirty="0"/>
            </a:br>
            <a:r>
              <a:rPr lang="en-US" sz="2400" dirty="0"/>
              <a:t>Waterfall is best suited for projects with a strict deadline whereas Scrum is better with more lenient deadlines.</a:t>
            </a:r>
          </a:p>
          <a:p>
            <a:pPr marL="128016" lvl="1" indent="0">
              <a:lnSpc>
                <a:spcPct val="100000"/>
              </a:lnSpc>
              <a:buNone/>
            </a:pPr>
            <a:endParaRPr lang="en-US" sz="2000" dirty="0"/>
          </a:p>
          <a:p>
            <a:pPr marL="128016" lvl="1" indent="0">
              <a:lnSpc>
                <a:spcPct val="100000"/>
              </a:lnSpc>
              <a:buNone/>
            </a:pPr>
            <a:r>
              <a:rPr lang="en-US" sz="3800" dirty="0"/>
              <a:t>Feedback</a:t>
            </a:r>
            <a:br>
              <a:rPr lang="en-US" sz="2000" dirty="0"/>
            </a:br>
            <a:r>
              <a:rPr lang="en-US" sz="2400" dirty="0"/>
              <a:t>Scrum provides an early prototype and keeps the customer in the loop during the full process. Waterfall feedback comes at the beginning and end.</a:t>
            </a:r>
          </a:p>
          <a:p>
            <a:pPr marL="128016" lvl="1" indent="0">
              <a:lnSpc>
                <a:spcPct val="100000"/>
              </a:lnSpc>
              <a:buNone/>
            </a:pPr>
            <a:endParaRPr lang="en-US" sz="2000" dirty="0"/>
          </a:p>
          <a:p>
            <a:pPr marL="128016" lvl="1" indent="0">
              <a:lnSpc>
                <a:spcPct val="100000"/>
              </a:lnSpc>
              <a:buNone/>
            </a:pPr>
            <a:r>
              <a:rPr lang="en-US" sz="3800" dirty="0"/>
              <a:t>Team Size and Collaboration</a:t>
            </a:r>
            <a:br>
              <a:rPr lang="en-US" sz="2000" dirty="0"/>
            </a:br>
            <a:r>
              <a:rPr lang="en-US" sz="2400" dirty="0"/>
              <a:t>Scrum is best with 10 or less team members who work closely with one another. Waterfall use more compartmentalized teams.</a:t>
            </a:r>
          </a:p>
          <a:p>
            <a:pPr marL="128016" lvl="1" indent="0">
              <a:lnSpc>
                <a:spcPct val="100000"/>
              </a:lnSpc>
              <a:buNone/>
            </a:pPr>
            <a:endParaRPr lang="en-US" sz="2000" dirty="0"/>
          </a:p>
          <a:p>
            <a:pPr marL="128016" lvl="1" indent="0">
              <a:lnSpc>
                <a:spcPct val="100000"/>
              </a:lnSpc>
              <a:buNone/>
            </a:pPr>
            <a:r>
              <a:rPr lang="en-US" sz="3800" dirty="0"/>
              <a:t>Adaptability</a:t>
            </a:r>
            <a:br>
              <a:rPr lang="en-US" sz="2000" dirty="0"/>
            </a:br>
            <a:r>
              <a:rPr lang="en-US" sz="2400" dirty="0"/>
              <a:t>Waterfall excels when requirements are set in stone and unlikely to change. Scrum’s short sprints and constant reevaluation make it easier to pivot or react to issues. </a:t>
            </a:r>
            <a:r>
              <a:rPr lang="en-US" sz="1300" dirty="0"/>
              <a:t>(</a:t>
            </a:r>
            <a:r>
              <a:rPr lang="en-US" sz="1300" dirty="0" err="1"/>
              <a:t>Schwaber</a:t>
            </a:r>
            <a:r>
              <a:rPr lang="en-US" sz="1300" dirty="0"/>
              <a:t> &amp; Sutherland, 2020)</a:t>
            </a:r>
          </a:p>
          <a:p>
            <a:pPr marL="128016" lvl="1" indent="0">
              <a:lnSpc>
                <a:spcPct val="100000"/>
              </a:lnSpc>
              <a:buNone/>
            </a:pPr>
            <a:endParaRPr lang="en-US" sz="2000" dirty="0"/>
          </a:p>
          <a:p>
            <a:pPr marL="128016" lvl="1" indent="0">
              <a:lnSpc>
                <a:spcPct val="100000"/>
              </a:lnSpc>
              <a:buNone/>
            </a:pPr>
            <a:endParaRPr lang="en-US" sz="2000" dirty="0"/>
          </a:p>
          <a:p>
            <a:pPr marL="128016" lvl="1" indent="0">
              <a:lnSpc>
                <a:spcPct val="100000"/>
              </a:lnSpc>
              <a:buNone/>
            </a:pPr>
            <a:endParaRPr lang="en-US" sz="2000" dirty="0"/>
          </a:p>
          <a:p>
            <a:pPr lvl="1">
              <a:lnSpc>
                <a:spcPct val="100000"/>
              </a:lnSpc>
            </a:pPr>
            <a:endParaRPr lang="en-US" sz="900" dirty="0"/>
          </a:p>
          <a:p>
            <a:pPr marL="0" indent="0">
              <a:lnSpc>
                <a:spcPct val="100000"/>
              </a:lnSpc>
              <a:buFont typeface="Tw Cen MT" panose="020B0602020104020603" pitchFamily="34" charset="0"/>
              <a:buNone/>
            </a:pPr>
            <a:r>
              <a:rPr lang="en-US" sz="900" dirty="0"/>
              <a:t>	 </a:t>
            </a:r>
          </a:p>
        </p:txBody>
      </p:sp>
    </p:spTree>
    <p:extLst>
      <p:ext uri="{BB962C8B-B14F-4D97-AF65-F5344CB8AC3E}">
        <p14:creationId xmlns:p14="http://schemas.microsoft.com/office/powerpoint/2010/main" val="160828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5A32C-732C-FF55-A2B4-77E025D25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5661" y="1634067"/>
            <a:ext cx="9720073" cy="4023360"/>
          </a:xfrm>
        </p:spPr>
        <p:txBody>
          <a:bodyPr/>
          <a:lstStyle/>
          <a:p>
            <a:r>
              <a:rPr lang="en-US" dirty="0"/>
              <a:t>Sources:</a:t>
            </a:r>
          </a:p>
          <a:p>
            <a:br>
              <a:rPr lang="en-US" dirty="0"/>
            </a:br>
            <a:r>
              <a:rPr lang="en-US" dirty="0"/>
              <a:t>Charles G. Cobb. (2015). </a:t>
            </a:r>
            <a:r>
              <a:rPr lang="en-US" i="1" dirty="0"/>
              <a:t>The Project Manager’s Guide to Mastering Agile : Principles 	and Practices for an Adaptive Approach</a:t>
            </a:r>
            <a:r>
              <a:rPr lang="en-US" dirty="0"/>
              <a:t>. Wiley.</a:t>
            </a:r>
            <a:br>
              <a:rPr lang="en-US" dirty="0"/>
            </a:br>
            <a:endParaRPr lang="en-US" dirty="0"/>
          </a:p>
          <a:p>
            <a:r>
              <a:rPr lang="en-US" dirty="0" err="1">
                <a:effectLst/>
              </a:rPr>
              <a:t>Schwaber</a:t>
            </a:r>
            <a:r>
              <a:rPr lang="en-US" dirty="0">
                <a:effectLst/>
              </a:rPr>
              <a:t>, K., &amp; Sutherland, J. (2020). </a:t>
            </a:r>
            <a:r>
              <a:rPr lang="en-US" i="1" dirty="0">
                <a:effectLst/>
              </a:rPr>
              <a:t>The 2020 Scrum Guide</a:t>
            </a:r>
            <a:r>
              <a:rPr lang="en-US" dirty="0">
                <a:effectLst/>
              </a:rPr>
              <a:t>. Scrum Guides. 	Retrieved October 16, 2022, from https://scrumguides.org/scrum-guide.html ‘</a:t>
            </a:r>
          </a:p>
          <a:p>
            <a:r>
              <a:rPr lang="en-US" sz="2400" dirty="0"/>
              <a:t>(</a:t>
            </a:r>
            <a:r>
              <a:rPr lang="en-US" sz="2400" dirty="0" err="1"/>
              <a:t>Schwaber</a:t>
            </a:r>
            <a:r>
              <a:rPr lang="en-US" sz="2400" dirty="0"/>
              <a:t> &amp; Sutherland, 2020)</a:t>
            </a:r>
          </a:p>
          <a:p>
            <a:r>
              <a:rPr lang="en-US" sz="2400" dirty="0">
                <a:effectLst/>
              </a:rPr>
              <a:t>(Cobb, 2015)</a:t>
            </a:r>
            <a:endParaRPr lang="en-US" dirty="0">
              <a:effectLst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65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364</TotalTime>
  <Words>638</Words>
  <Application>Microsoft Office PowerPoint</Application>
  <PresentationFormat>Widescreen</PresentationFormat>
  <Paragraphs>106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Grandview</vt:lpstr>
      <vt:lpstr>Helvetica</vt:lpstr>
      <vt:lpstr>Tw Cen MT</vt:lpstr>
      <vt:lpstr>Tw Cen MT Condensed</vt:lpstr>
      <vt:lpstr>Wingdings</vt:lpstr>
      <vt:lpstr>Wingdings 3</vt:lpstr>
      <vt:lpstr>Integral</vt:lpstr>
      <vt:lpstr>An Introduction to Agile/Scrum</vt:lpstr>
      <vt:lpstr>What is Agile/scrum?</vt:lpstr>
      <vt:lpstr>Team Role: Product Owner</vt:lpstr>
      <vt:lpstr>Team Role: Scrum Master</vt:lpstr>
      <vt:lpstr>Team Role: Development Team</vt:lpstr>
      <vt:lpstr>Project Lifecycle</vt:lpstr>
      <vt:lpstr>In a traditional Waterfall approach...</vt:lpstr>
      <vt:lpstr>Comparing Approaches One size does not fit all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Agile/Scrum</dc:title>
  <dc:creator>Shands, Brandon</dc:creator>
  <cp:lastModifiedBy>Shands, Brandon</cp:lastModifiedBy>
  <cp:revision>9</cp:revision>
  <dcterms:created xsi:type="dcterms:W3CDTF">2022-10-16T15:58:19Z</dcterms:created>
  <dcterms:modified xsi:type="dcterms:W3CDTF">2022-10-16T22:03:10Z</dcterms:modified>
</cp:coreProperties>
</file>

<file path=docProps/thumbnail.jpeg>
</file>